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mov" ContentType="video/unknown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video/unknown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5"/>
  </p:notesMasterIdLst>
  <p:sldIdLst>
    <p:sldId id="256" r:id="rId2"/>
    <p:sldId id="326" r:id="rId3"/>
    <p:sldId id="328" r:id="rId4"/>
    <p:sldId id="329" r:id="rId5"/>
    <p:sldId id="330" r:id="rId6"/>
    <p:sldId id="331" r:id="rId7"/>
    <p:sldId id="338" r:id="rId8"/>
    <p:sldId id="365" r:id="rId9"/>
    <p:sldId id="366" r:id="rId10"/>
    <p:sldId id="367" r:id="rId11"/>
    <p:sldId id="368" r:id="rId12"/>
    <p:sldId id="369" r:id="rId13"/>
    <p:sldId id="370" r:id="rId14"/>
    <p:sldId id="332" r:id="rId15"/>
    <p:sldId id="333" r:id="rId16"/>
    <p:sldId id="334" r:id="rId17"/>
    <p:sldId id="336" r:id="rId18"/>
    <p:sldId id="335" r:id="rId19"/>
    <p:sldId id="337" r:id="rId20"/>
    <p:sldId id="339" r:id="rId21"/>
    <p:sldId id="341" r:id="rId22"/>
    <p:sldId id="342" r:id="rId23"/>
    <p:sldId id="343" r:id="rId24"/>
    <p:sldId id="344" r:id="rId25"/>
    <p:sldId id="340" r:id="rId26"/>
    <p:sldId id="345" r:id="rId27"/>
    <p:sldId id="352" r:id="rId28"/>
    <p:sldId id="348" r:id="rId29"/>
    <p:sldId id="349" r:id="rId30"/>
    <p:sldId id="350" r:id="rId31"/>
    <p:sldId id="351" r:id="rId32"/>
    <p:sldId id="362" r:id="rId33"/>
    <p:sldId id="364" r:id="rId34"/>
    <p:sldId id="359" r:id="rId35"/>
    <p:sldId id="360" r:id="rId36"/>
    <p:sldId id="353" r:id="rId37"/>
    <p:sldId id="363" r:id="rId38"/>
    <p:sldId id="355" r:id="rId39"/>
    <p:sldId id="356" r:id="rId40"/>
    <p:sldId id="357" r:id="rId41"/>
    <p:sldId id="358" r:id="rId42"/>
    <p:sldId id="361" r:id="rId43"/>
    <p:sldId id="325" r:id="rId44"/>
  </p:sldIdLst>
  <p:sldSz cx="13004800" cy="9753600"/>
  <p:notesSz cx="6858000" cy="9144000"/>
  <p:defaultTextStyle>
    <a:lvl1pPr defTabSz="457200">
      <a:defRPr sz="1200">
        <a:latin typeface="Helvetica"/>
        <a:ea typeface="Helvetica"/>
        <a:cs typeface="Helvetica"/>
        <a:sym typeface="Helvetica"/>
      </a:defRPr>
    </a:lvl1pPr>
    <a:lvl2pPr indent="228600" defTabSz="457200">
      <a:defRPr sz="1200">
        <a:latin typeface="Helvetica"/>
        <a:ea typeface="Helvetica"/>
        <a:cs typeface="Helvetica"/>
        <a:sym typeface="Helvetica"/>
      </a:defRPr>
    </a:lvl2pPr>
    <a:lvl3pPr indent="457200" defTabSz="457200">
      <a:defRPr sz="1200">
        <a:latin typeface="Helvetica"/>
        <a:ea typeface="Helvetica"/>
        <a:cs typeface="Helvetica"/>
        <a:sym typeface="Helvetica"/>
      </a:defRPr>
    </a:lvl3pPr>
    <a:lvl4pPr indent="685800" defTabSz="457200">
      <a:defRPr sz="1200">
        <a:latin typeface="Helvetica"/>
        <a:ea typeface="Helvetica"/>
        <a:cs typeface="Helvetica"/>
        <a:sym typeface="Helvetica"/>
      </a:defRPr>
    </a:lvl4pPr>
    <a:lvl5pPr indent="914400" defTabSz="457200">
      <a:defRPr sz="1200">
        <a:latin typeface="Helvetica"/>
        <a:ea typeface="Helvetica"/>
        <a:cs typeface="Helvetica"/>
        <a:sym typeface="Helvetica"/>
      </a:defRPr>
    </a:lvl5pPr>
    <a:lvl6pPr indent="1143000" defTabSz="457200">
      <a:defRPr sz="1200">
        <a:latin typeface="Helvetica"/>
        <a:ea typeface="Helvetica"/>
        <a:cs typeface="Helvetica"/>
        <a:sym typeface="Helvetica"/>
      </a:defRPr>
    </a:lvl6pPr>
    <a:lvl7pPr indent="1371600" defTabSz="457200">
      <a:defRPr sz="1200">
        <a:latin typeface="Helvetica"/>
        <a:ea typeface="Helvetica"/>
        <a:cs typeface="Helvetica"/>
        <a:sym typeface="Helvetica"/>
      </a:defRPr>
    </a:lvl7pPr>
    <a:lvl8pPr indent="1600200" defTabSz="457200">
      <a:defRPr sz="1200">
        <a:latin typeface="Helvetica"/>
        <a:ea typeface="Helvetica"/>
        <a:cs typeface="Helvetica"/>
        <a:sym typeface="Helvetica"/>
      </a:defRPr>
    </a:lvl8pPr>
    <a:lvl9pPr indent="1828800" defTabSz="457200">
      <a:defRPr sz="1200">
        <a:latin typeface="Helvetica"/>
        <a:ea typeface="Helvetica"/>
        <a:cs typeface="Helvetica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rgbClr val="060606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381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381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381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D51ADE6A-740E-44AE-83CC-AE7238B6C88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4A9BC294-FFE2-49D5-8D69-9E1BD2C41BD5}" styleName="">
    <a:tblBg/>
    <a:wholeTbl>
      <a:tcTxStyle b="off" i="off">
        <a:font>
          <a:latin typeface="Arial"/>
          <a:ea typeface="Arial"/>
          <a:cs typeface="Arial"/>
        </a:font>
        <a:srgbClr val="060606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381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381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381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BBFC77FB-9ED0-4EC9-95AA-A1379042E64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3DC5C2F9-1CAC-4260-A1DD-9FCDBB87749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3F6EE"/>
          </a:solidFill>
        </a:fill>
      </a:tcStyle>
    </a:wholeTbl>
    <a:band2H>
      <a:tcTxStyle/>
      <a:tcStyle>
        <a:tcBdr/>
        <a:fill>
          <a:solidFill>
            <a:srgbClr val="EBFBF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firstRow>
  </a:tblStyle>
  <a:tblStyle styleId="{6CBB8FF1-D9AA-43F3-AF6F-95CC898621D3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671E67BB-A2FA-45F0-AA6B-D9B49DB1EDD0}" styleName="">
    <a:tblBg/>
    <a:wholeTbl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28575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28575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28575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029D6DF1-C4E0-43AF-A670-EA80D7DCB4AC}" styleName="">
    <a:tblBg/>
    <a:wholeTbl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73BFFF"/>
        </a:fontRef>
        <a:srgbClr val="73B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644" y="-114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38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Relationship Id="rId6" Type="http://schemas.openxmlformats.org/officeDocument/2006/relationships/image" Target="../media/image33.png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jpeg>
</file>

<file path=ppt/media/image61.png>
</file>

<file path=ppt/media/image62.png>
</file>

<file path=ppt/media/image63.png>
</file>

<file path=ppt/media/image65.png>
</file>

<file path=ppt/media/image66.png>
</file>

<file path=ppt/media/image67.png>
</file>

<file path=ppt/media/image68.png>
</file>

<file path=ppt/media/image69.jpg>
</file>

<file path=ppt/media/image7.png>
</file>

<file path=ppt/media/image70.png>
</file>

<file path=ppt/media/image71.png>
</file>

<file path=ppt/media/image72.tif>
</file>

<file path=ppt/media/image73.png>
</file>

<file path=ppt/media/image74.png>
</file>

<file path=ppt/media/image75.png>
</file>

<file path=ppt/media/image76.png>
</file>

<file path=ppt/media/image77.png>
</file>

<file path=ppt/media/image78.tif>
</file>

<file path=ppt/media/image79.jpeg>
</file>

<file path=ppt/media/image8.png>
</file>

<file path=ppt/media/image80.png>
</file>

<file path=ppt/media/image81.png>
</file>

<file path=ppt/media/image9.png>
</file>

<file path=ppt/media/media1.gif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79" name="Shape 27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81942150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>
      <a:defRPr>
        <a:latin typeface="Lucida Grande"/>
        <a:ea typeface="Lucida Grande"/>
        <a:cs typeface="Lucida Grande"/>
        <a:sym typeface="Lucida Grande"/>
      </a:defRPr>
    </a:lvl1pPr>
    <a:lvl2pPr indent="228600" defTabSz="584200">
      <a:defRPr>
        <a:latin typeface="Lucida Grande"/>
        <a:ea typeface="Lucida Grande"/>
        <a:cs typeface="Lucida Grande"/>
        <a:sym typeface="Lucida Grande"/>
      </a:defRPr>
    </a:lvl2pPr>
    <a:lvl3pPr indent="457200" defTabSz="584200">
      <a:defRPr>
        <a:latin typeface="Lucida Grande"/>
        <a:ea typeface="Lucida Grande"/>
        <a:cs typeface="Lucida Grande"/>
        <a:sym typeface="Lucida Grande"/>
      </a:defRPr>
    </a:lvl3pPr>
    <a:lvl4pPr indent="685800" defTabSz="584200">
      <a:defRPr>
        <a:latin typeface="Lucida Grande"/>
        <a:ea typeface="Lucida Grande"/>
        <a:cs typeface="Lucida Grande"/>
        <a:sym typeface="Lucida Grande"/>
      </a:defRPr>
    </a:lvl4pPr>
    <a:lvl5pPr indent="914400" defTabSz="584200">
      <a:defRPr>
        <a:latin typeface="Lucida Grande"/>
        <a:ea typeface="Lucida Grande"/>
        <a:cs typeface="Lucida Grande"/>
        <a:sym typeface="Lucida Grande"/>
      </a:defRPr>
    </a:lvl5pPr>
    <a:lvl6pPr indent="1143000" defTabSz="584200">
      <a:defRPr>
        <a:latin typeface="Lucida Grande"/>
        <a:ea typeface="Lucida Grande"/>
        <a:cs typeface="Lucida Grande"/>
        <a:sym typeface="Lucida Grande"/>
      </a:defRPr>
    </a:lvl6pPr>
    <a:lvl7pPr indent="1371600" defTabSz="584200">
      <a:defRPr>
        <a:latin typeface="Lucida Grande"/>
        <a:ea typeface="Lucida Grande"/>
        <a:cs typeface="Lucida Grande"/>
        <a:sym typeface="Lucida Grande"/>
      </a:defRPr>
    </a:lvl7pPr>
    <a:lvl8pPr indent="1600200" defTabSz="584200">
      <a:defRPr>
        <a:latin typeface="Lucida Grande"/>
        <a:ea typeface="Lucida Grande"/>
        <a:cs typeface="Lucida Grande"/>
        <a:sym typeface="Lucida Grande"/>
      </a:defRPr>
    </a:lvl8pPr>
    <a:lvl9pPr indent="1828800" defTabSz="584200">
      <a:defRPr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87" name="Shape 28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06400">
              <a:spcBef>
                <a:spcPts val="400"/>
              </a:spcBef>
              <a:buClr>
                <a:srgbClr val="F9F9F9"/>
              </a:buClr>
              <a:buFont typeface="Helvetica"/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/>
            <a:r>
              <a:t>Merci Gilles Kahn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0" name="Shape 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1" name="Shape 6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4" name="Shape 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8" name="Shape 6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9" name="Shape 6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xfrm>
            <a:off x="1295400" y="562187"/>
            <a:ext cx="10617200" cy="4711701"/>
          </a:xfrm>
          <a:prstGeom prst="rect">
            <a:avLst/>
          </a:prstGeom>
        </p:spPr>
        <p:txBody>
          <a:bodyPr anchor="ctr"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5600" b="1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77900" y="5422900"/>
            <a:ext cx="10833100" cy="43307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buSzTx/>
              <a:buFontTx/>
              <a:buNone/>
              <a:defRPr sz="3400"/>
            </a:lvl1pPr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xfrm>
            <a:off x="11742773" y="9258300"/>
            <a:ext cx="286668" cy="273584"/>
          </a:xfrm>
          <a:prstGeom prst="rect">
            <a:avLst/>
          </a:prstGeom>
          <a:ln w="12700">
            <a:miter lim="400000"/>
          </a:ln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</p:spPr>
        <p:txBody>
          <a:bodyPr/>
          <a:lstStyle>
            <a:lvl1pPr>
              <a:defRPr sz="5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4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0" name="Shape 10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200"/>
            </a:lvl1pPr>
            <a:lvl2pPr marL="889000" indent="-439737">
              <a:spcBef>
                <a:spcPts val="900"/>
              </a:spcBef>
              <a:defRPr sz="3600"/>
            </a:lvl2pPr>
            <a:lvl3pPr marL="1293812" indent="-403225">
              <a:spcBef>
                <a:spcPts val="800"/>
              </a:spcBef>
              <a:defRPr sz="3000"/>
            </a:lvl3pPr>
            <a:lvl4pPr marL="1681163" indent="-385763">
              <a:spcBef>
                <a:spcPts val="600"/>
              </a:spcBef>
              <a:defRPr sz="2400"/>
            </a:lvl4pPr>
            <a:lvl5pPr marL="2070100" indent="-387350">
              <a:spcBef>
                <a:spcPts val="600"/>
              </a:spcBef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2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0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01" name="Shape 101"/>
          <p:cNvSpPr>
            <a:spLocks noGrp="1"/>
          </p:cNvSpPr>
          <p:nvPr>
            <p:ph type="sldNum" sz="quarter" idx="2"/>
          </p:nvPr>
        </p:nvSpPr>
        <p:spPr>
          <a:xfrm>
            <a:off x="11987771" y="9283700"/>
            <a:ext cx="258416" cy="24901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xfrm>
            <a:off x="647700" y="2819400"/>
            <a:ext cx="5854700" cy="6934200"/>
          </a:xfrm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4" name="Shape 10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05" name="Shape 10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4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14" name="Shape 114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5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17" name="Shape 117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6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7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8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9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45" name="Shape 145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51" name="Shape 1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52" name="Shape 15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5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67" name="Shape 16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</p:spPr>
        <p:txBody>
          <a:bodyPr/>
          <a:lstStyle>
            <a:lvl1pPr>
              <a:defRPr sz="5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4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70" name="Shape 1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200"/>
            </a:lvl1pPr>
            <a:lvl2pPr marL="889000" indent="-439737">
              <a:spcBef>
                <a:spcPts val="900"/>
              </a:spcBef>
              <a:defRPr sz="3600"/>
            </a:lvl2pPr>
            <a:lvl3pPr marL="1293812" indent="-403225">
              <a:spcBef>
                <a:spcPts val="800"/>
              </a:spcBef>
              <a:defRPr sz="3000"/>
            </a:lvl3pPr>
            <a:lvl4pPr marL="1681163" indent="-385763">
              <a:spcBef>
                <a:spcPts val="600"/>
              </a:spcBef>
              <a:defRPr sz="2400"/>
            </a:lvl4pPr>
            <a:lvl5pPr marL="2070100" indent="-387350">
              <a:spcBef>
                <a:spcPts val="600"/>
              </a:spcBef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2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0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71" name="Shape 171"/>
          <p:cNvSpPr>
            <a:spLocks noGrp="1"/>
          </p:cNvSpPr>
          <p:nvPr>
            <p:ph type="sldNum" sz="quarter" idx="2"/>
          </p:nvPr>
        </p:nvSpPr>
        <p:spPr>
          <a:xfrm>
            <a:off x="11987771" y="9283700"/>
            <a:ext cx="258416" cy="24901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74" name="Shape 17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75" name="Shape 1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xfrm>
            <a:off x="800100" y="240862"/>
            <a:ext cx="11430000" cy="2464676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914400">
              <a:defRPr sz="7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Title Text</a:t>
            </a:r>
          </a:p>
        </p:txBody>
      </p:sp>
      <p:sp>
        <p:nvSpPr>
          <p:cNvPr id="184" name="Shape 184"/>
          <p:cNvSpPr>
            <a:spLocks noGrp="1"/>
          </p:cNvSpPr>
          <p:nvPr>
            <p:ph type="body" idx="1"/>
          </p:nvPr>
        </p:nvSpPr>
        <p:spPr>
          <a:xfrm>
            <a:off x="800100" y="2705537"/>
            <a:ext cx="11430000" cy="5828426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  <a:lvl2pPr marL="8001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2pPr>
            <a:lvl3pPr marL="12446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3pPr>
            <a:lvl4pPr marL="16891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4pPr>
            <a:lvl5pPr marL="21336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647700" y="0"/>
            <a:ext cx="11709400" cy="2016197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idx="1"/>
          </p:nvPr>
        </p:nvSpPr>
        <p:spPr>
          <a:xfrm>
            <a:off x="647700" y="2016196"/>
            <a:ext cx="5746046" cy="107696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800"/>
              </a:spcBef>
              <a:buSzTx/>
              <a:buFontTx/>
              <a:buNone/>
              <a:defRPr sz="3400" b="1"/>
            </a:lvl1pPr>
            <a:lvl2pPr marL="647700" indent="0">
              <a:spcBef>
                <a:spcPts val="600"/>
              </a:spcBef>
              <a:buSzTx/>
              <a:buFontTx/>
              <a:buNone/>
              <a:defRPr sz="2800" b="1"/>
            </a:lvl2pPr>
            <a:lvl3pPr marL="1295400" indent="0">
              <a:spcBef>
                <a:spcPts val="600"/>
              </a:spcBef>
              <a:buSzTx/>
              <a:buFontTx/>
              <a:buNone/>
              <a:defRPr sz="2400" b="1"/>
            </a:lvl3pPr>
            <a:lvl4pPr marL="1955800" indent="0">
              <a:spcBef>
                <a:spcPts val="500"/>
              </a:spcBef>
              <a:buSzTx/>
              <a:buFontTx/>
              <a:buNone/>
              <a:defRPr sz="2200" b="1"/>
            </a:lvl4pPr>
            <a:lvl5pPr marL="2603500" indent="0">
              <a:spcBef>
                <a:spcPts val="500"/>
              </a:spcBef>
              <a:buSzTx/>
              <a:buFontTx/>
              <a:buNone/>
              <a:defRPr sz="2200" b="1"/>
            </a:lvl5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34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 b="0">
                <a:solidFill>
                  <a:srgbClr val="000000"/>
                </a:solidFill>
                <a:uFillTx/>
              </a:defRPr>
            </a:pPr>
            <a:r>
              <a:rPr sz="28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 b="0">
                <a:solidFill>
                  <a:srgbClr val="000000"/>
                </a:solidFill>
                <a:uFillTx/>
              </a:defRPr>
            </a:pPr>
            <a:r>
              <a:rPr sz="24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 b="0">
                <a:solidFill>
                  <a:srgbClr val="000000"/>
                </a:solidFill>
                <a:uFillTx/>
              </a:defRPr>
            </a:pPr>
            <a:r>
              <a:rPr sz="22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 b="0">
                <a:solidFill>
                  <a:srgbClr val="000000"/>
                </a:solidFill>
                <a:uFillTx/>
              </a:defRPr>
            </a:pPr>
            <a:r>
              <a:rPr sz="22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30" name="Shape 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Blank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copy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/>
          </p:cNvSpPr>
          <p:nvPr>
            <p:ph type="title"/>
          </p:nvPr>
        </p:nvSpPr>
        <p:spPr>
          <a:xfrm>
            <a:off x="800100" y="1371600"/>
            <a:ext cx="11303000" cy="3505200"/>
          </a:xfrm>
          <a:prstGeom prst="rect">
            <a:avLst/>
          </a:prstGeom>
        </p:spPr>
        <p:txBody>
          <a:bodyPr lIns="0" tIns="0" rIns="0" bIns="0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02" name="Shape 202"/>
          <p:cNvSpPr>
            <a:spLocks noGrp="1"/>
          </p:cNvSpPr>
          <p:nvPr>
            <p:ph type="body" idx="1"/>
          </p:nvPr>
        </p:nvSpPr>
        <p:spPr>
          <a:xfrm>
            <a:off x="800100" y="4864100"/>
            <a:ext cx="11303000" cy="3022600"/>
          </a:xfrm>
          <a:prstGeom prst="rect">
            <a:avLst/>
          </a:prstGeom>
        </p:spPr>
        <p:txBody>
          <a:bodyPr lIns="0" tIns="0" rIns="0" bIns="0"/>
          <a:lstStyle>
            <a:lvl1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8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08" name="Shape 208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11" name="Shape 2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12" name="Shape 2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9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15" name="Shape 215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/>
          </p:cNvSpPr>
          <p:nvPr>
            <p:ph type="title"/>
          </p:nvPr>
        </p:nvSpPr>
        <p:spPr>
          <a:xfrm>
            <a:off x="794737" y="1372728"/>
            <a:ext cx="11306953" cy="3504072"/>
          </a:xfrm>
          <a:prstGeom prst="rect">
            <a:avLst/>
          </a:prstGeom>
        </p:spPr>
        <p:txBody>
          <a:bodyPr lIns="72248" tIns="72248" rIns="72248" bIns="72248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18" name="Shape 218"/>
          <p:cNvSpPr>
            <a:spLocks noGrp="1"/>
          </p:cNvSpPr>
          <p:nvPr>
            <p:ph type="body" idx="1"/>
          </p:nvPr>
        </p:nvSpPr>
        <p:spPr>
          <a:xfrm>
            <a:off x="794737" y="4858737"/>
            <a:ext cx="11306953" cy="3016392"/>
          </a:xfrm>
          <a:prstGeom prst="rect">
            <a:avLst/>
          </a:prstGeom>
        </p:spPr>
        <p:txBody>
          <a:bodyPr lIns="72248" tIns="72248" rIns="72248" bIns="72248"/>
          <a:lstStyle>
            <a:lvl1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le and Content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/>
        </p:nvSpPr>
        <p:spPr>
          <a:xfrm>
            <a:off x="-12700" y="-12700"/>
            <a:ext cx="13031893" cy="1485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" y="66"/>
                </a:moveTo>
                <a:lnTo>
                  <a:pt x="9513" y="0"/>
                </a:lnTo>
                <a:cubicBezTo>
                  <a:pt x="10276" y="3326"/>
                  <a:pt x="14325" y="12084"/>
                  <a:pt x="16368" y="12084"/>
                </a:cubicBezTo>
                <a:cubicBezTo>
                  <a:pt x="18412" y="12084"/>
                  <a:pt x="20679" y="5005"/>
                  <a:pt x="21578" y="1811"/>
                </a:cubicBezTo>
                <a:lnTo>
                  <a:pt x="21600" y="7013"/>
                </a:lnTo>
                <a:cubicBezTo>
                  <a:pt x="21218" y="8462"/>
                  <a:pt x="18771" y="14521"/>
                  <a:pt x="16099" y="14455"/>
                </a:cubicBezTo>
                <a:cubicBezTo>
                  <a:pt x="13427" y="14389"/>
                  <a:pt x="8252" y="5433"/>
                  <a:pt x="5568" y="6618"/>
                </a:cubicBezTo>
                <a:cubicBezTo>
                  <a:pt x="2807" y="6882"/>
                  <a:pt x="1010" y="15871"/>
                  <a:pt x="0" y="21600"/>
                </a:cubicBezTo>
                <a:lnTo>
                  <a:pt x="22" y="66"/>
                </a:lnTo>
                <a:close/>
              </a:path>
            </a:pathLst>
          </a:custGeom>
          <a:gradFill>
            <a:gsLst>
              <a:gs pos="0">
                <a:srgbClr val="0086AE">
                  <a:alpha val="45000"/>
                </a:srgbClr>
              </a:gs>
              <a:gs pos="100000">
                <a:srgbClr val="00CED7">
                  <a:alpha val="55000"/>
                </a:srgbClr>
              </a:gs>
            </a:gsLst>
            <a:lin ang="5400000"/>
          </a:gradFill>
          <a:ln>
            <a:round/>
          </a:ln>
        </p:spPr>
        <p:txBody>
          <a:bodyPr lIns="0" tIns="0" rIns="0" bIns="0"/>
          <a:lstStyle/>
          <a:p>
            <a:pPr lvl="0" defTabSz="1295400">
              <a:defRPr sz="2400">
                <a:uFill>
                  <a:solidFill/>
                </a:uFill>
                <a:latin typeface="Constantia"/>
                <a:ea typeface="Constantia"/>
                <a:cs typeface="Constantia"/>
                <a:sym typeface="Constantia"/>
              </a:defRPr>
            </a:pP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6235700" y="-12700"/>
            <a:ext cx="6769100" cy="863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52" extrusionOk="0">
                <a:moveTo>
                  <a:pt x="0" y="0"/>
                </a:moveTo>
                <a:cubicBezTo>
                  <a:pt x="1253" y="3703"/>
                  <a:pt x="8410" y="19349"/>
                  <a:pt x="12010" y="20475"/>
                </a:cubicBezTo>
                <a:cubicBezTo>
                  <a:pt x="15610" y="21600"/>
                  <a:pt x="20002" y="10128"/>
                  <a:pt x="21600" y="6752"/>
                </a:cubicBezTo>
                <a:lnTo>
                  <a:pt x="21600" y="21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AEB5">
                  <a:alpha val="30000"/>
                </a:srgbClr>
              </a:gs>
              <a:gs pos="80000">
                <a:srgbClr val="009CCA">
                  <a:alpha val="45000"/>
                </a:srgbClr>
              </a:gs>
            </a:gsLst>
            <a:lin ang="5400000"/>
          </a:gradFill>
          <a:ln>
            <a:round/>
          </a:ln>
        </p:spPr>
        <p:txBody>
          <a:bodyPr lIns="0" tIns="0" rIns="0" bIns="0"/>
          <a:lstStyle/>
          <a:p>
            <a:pPr lvl="0" defTabSz="1295400">
              <a:defRPr sz="2400">
                <a:uFill>
                  <a:solidFill/>
                </a:uFill>
                <a:latin typeface="Constantia"/>
                <a:ea typeface="Constantia"/>
                <a:cs typeface="Constantia"/>
                <a:sym typeface="Constantia"/>
              </a:defRPr>
            </a:pPr>
            <a:endParaRPr/>
          </a:p>
        </p:txBody>
      </p:sp>
      <p:grpSp>
        <p:nvGrpSpPr>
          <p:cNvPr id="239" name="Group 239"/>
          <p:cNvGrpSpPr/>
          <p:nvPr/>
        </p:nvGrpSpPr>
        <p:grpSpPr>
          <a:xfrm>
            <a:off x="-38100" y="-25401"/>
            <a:ext cx="13082658" cy="1564851"/>
            <a:chOff x="0" y="0"/>
            <a:chExt cx="13082656" cy="1564849"/>
          </a:xfrm>
        </p:grpSpPr>
        <p:sp>
          <p:nvSpPr>
            <p:cNvPr id="237" name="Shape 237"/>
            <p:cNvSpPr/>
            <p:nvPr/>
          </p:nvSpPr>
          <p:spPr>
            <a:xfrm rot="21420000">
              <a:off x="14203" y="340412"/>
              <a:ext cx="13031894" cy="884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0" extrusionOk="0">
                  <a:moveTo>
                    <a:pt x="0" y="19778"/>
                  </a:moveTo>
                  <a:cubicBezTo>
                    <a:pt x="1055" y="15110"/>
                    <a:pt x="3454" y="5630"/>
                    <a:pt x="6017" y="5774"/>
                  </a:cubicBezTo>
                  <a:cubicBezTo>
                    <a:pt x="8581" y="5917"/>
                    <a:pt x="12783" y="21600"/>
                    <a:pt x="15380" y="20638"/>
                  </a:cubicBezTo>
                  <a:cubicBezTo>
                    <a:pt x="17978" y="19675"/>
                    <a:pt x="20305" y="4300"/>
                    <a:pt x="21600" y="0"/>
                  </a:cubicBezTo>
                </a:path>
              </a:pathLst>
            </a:custGeom>
            <a:noFill/>
            <a:ln w="10795" cap="flat">
              <a:solidFill>
                <a:srgbClr val="00AFCA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1295400">
                <a:defRPr sz="2400">
                  <a:uFill>
                    <a:solidFill/>
                  </a:uFill>
                  <a:latin typeface="Constantia"/>
                  <a:ea typeface="Constantia"/>
                  <a:cs typeface="Constantia"/>
                  <a:sym typeface="Constantia"/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 rot="21420000">
              <a:off x="22656" y="447419"/>
              <a:ext cx="13050045" cy="722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2" extrusionOk="0">
                  <a:moveTo>
                    <a:pt x="0" y="18514"/>
                  </a:moveTo>
                  <a:cubicBezTo>
                    <a:pt x="1023" y="16364"/>
                    <a:pt x="3563" y="5413"/>
                    <a:pt x="6136" y="5767"/>
                  </a:cubicBezTo>
                  <a:cubicBezTo>
                    <a:pt x="8710" y="6121"/>
                    <a:pt x="12864" y="21600"/>
                    <a:pt x="15441" y="20639"/>
                  </a:cubicBezTo>
                  <a:cubicBezTo>
                    <a:pt x="18019" y="19678"/>
                    <a:pt x="20319" y="4300"/>
                    <a:pt x="21600" y="0"/>
                  </a:cubicBezTo>
                </a:path>
              </a:pathLst>
            </a:custGeom>
            <a:noFill/>
            <a:ln w="9525" cap="flat">
              <a:solidFill>
                <a:srgbClr val="00C1C6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1295400">
                <a:defRPr sz="2400">
                  <a:uFill>
                    <a:solidFill/>
                  </a:uFill>
                  <a:latin typeface="Constantia"/>
                  <a:ea typeface="Constantia"/>
                  <a:cs typeface="Constantia"/>
                  <a:sym typeface="Constantia"/>
                </a:defRPr>
              </a:pPr>
              <a:endParaRPr/>
            </a:p>
          </p:txBody>
        </p:sp>
      </p:grpSp>
      <p:sp>
        <p:nvSpPr>
          <p:cNvPr id="240" name="Shape 240"/>
          <p:cNvSpPr>
            <a:spLocks noGrp="1"/>
          </p:cNvSpPr>
          <p:nvPr>
            <p:ph type="title"/>
          </p:nvPr>
        </p:nvSpPr>
        <p:spPr>
          <a:xfrm>
            <a:off x="647700" y="1001369"/>
            <a:ext cx="11709400" cy="1625601"/>
          </a:xfrm>
          <a:prstGeom prst="rect">
            <a:avLst/>
          </a:prstGeom>
          <a:ln>
            <a:round/>
          </a:ln>
        </p:spPr>
        <p:txBody>
          <a:bodyPr lIns="0" tIns="0" rIns="0" bIns="0"/>
          <a:lstStyle>
            <a:lvl1pPr algn="l">
              <a:defRPr sz="7000">
                <a:solidFill>
                  <a:srgbClr val="00748E"/>
                </a:solidFill>
                <a:uFill>
                  <a:solidFill>
                    <a:srgbClr val="00748E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000">
                <a:solidFill>
                  <a:srgbClr val="00748E"/>
                </a:solidFill>
                <a:uFill>
                  <a:solidFill>
                    <a:srgbClr val="00748E"/>
                  </a:solidFill>
                </a:uFill>
              </a:rPr>
              <a:t>Title Text</a:t>
            </a:r>
          </a:p>
        </p:txBody>
      </p:sp>
      <p:sp>
        <p:nvSpPr>
          <p:cNvPr id="241" name="Shape 241"/>
          <p:cNvSpPr>
            <a:spLocks noGrp="1"/>
          </p:cNvSpPr>
          <p:nvPr>
            <p:ph type="body" idx="1"/>
          </p:nvPr>
        </p:nvSpPr>
        <p:spPr>
          <a:xfrm>
            <a:off x="647700" y="2752682"/>
            <a:ext cx="11709400" cy="6242306"/>
          </a:xfrm>
          <a:prstGeom prst="rect">
            <a:avLst/>
          </a:prstGeom>
          <a:ln>
            <a:round/>
          </a:ln>
        </p:spPr>
        <p:txBody>
          <a:bodyPr/>
          <a:lstStyle>
            <a:lvl1pPr marL="274320" indent="-274320">
              <a:spcBef>
                <a:spcPts val="800"/>
              </a:spcBef>
              <a:buClr>
                <a:srgbClr val="00D7E1"/>
              </a:buClr>
              <a:buSzPct val="95000"/>
              <a:buFont typeface="Wingdings 2"/>
              <a:buChar char=""/>
              <a:defRPr sz="36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1pPr>
            <a:lvl2pPr marL="640080" indent="-246888">
              <a:spcBef>
                <a:spcPts val="800"/>
              </a:spcBef>
              <a:buClr>
                <a:srgbClr val="0485D1"/>
              </a:buClr>
              <a:buSzPct val="85000"/>
              <a:buFont typeface="Wingdings 2"/>
              <a:buChar char=""/>
              <a:defRPr sz="3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2pPr>
            <a:lvl3pPr marL="914400" indent="-246887">
              <a:spcBef>
                <a:spcPts val="700"/>
              </a:spcBef>
              <a:buClr>
                <a:srgbClr val="00ADE1"/>
              </a:buClr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3pPr>
            <a:lvl4pPr marL="1188719" indent="-210311">
              <a:spcBef>
                <a:spcPts val="600"/>
              </a:spcBef>
              <a:buClr>
                <a:srgbClr val="00D7E1"/>
              </a:buClr>
              <a:buSzPct val="65000"/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4pPr>
            <a:lvl5pPr marL="1463039" indent="-210311">
              <a:spcBef>
                <a:spcPts val="600"/>
              </a:spcBef>
              <a:buClr>
                <a:srgbClr val="00D5AB"/>
              </a:buClr>
              <a:buSzPct val="65000"/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5pPr>
          </a:lstStyle>
          <a:p>
            <a:pPr lvl="0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242" name="Shape 242"/>
          <p:cNvSpPr>
            <a:spLocks noGrp="1"/>
          </p:cNvSpPr>
          <p:nvPr>
            <p:ph type="sldNum" sz="quarter" idx="2"/>
          </p:nvPr>
        </p:nvSpPr>
        <p:spPr>
          <a:xfrm>
            <a:off x="12168823" y="9319259"/>
            <a:ext cx="185738" cy="241301"/>
          </a:xfrm>
          <a:prstGeom prst="rect">
            <a:avLst/>
          </a:prstGeom>
          <a:ln w="12700"/>
        </p:spPr>
        <p:txBody>
          <a:bodyPr lIns="0" tIns="0" rIns="0" bIns="0" anchor="b"/>
          <a:lstStyle>
            <a:lvl1pPr>
              <a:defRPr sz="1600">
                <a:solidFill>
                  <a:srgbClr val="007088"/>
                </a:solidFill>
                <a:uFill>
                  <a:solidFill>
                    <a:srgbClr val="007088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re et contenu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/>
        </p:nvSpPr>
        <p:spPr>
          <a:xfrm>
            <a:off x="647700" y="9138214"/>
            <a:ext cx="3048000" cy="317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1295400">
              <a:buClr>
                <a:srgbClr val="9A9A9A"/>
              </a:buClr>
              <a:def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March, 2013</a:t>
            </a:r>
          </a:p>
        </p:txBody>
      </p:sp>
      <p:sp>
        <p:nvSpPr>
          <p:cNvPr id="245" name="Shape 245"/>
          <p:cNvSpPr>
            <a:spLocks noGrp="1"/>
          </p:cNvSpPr>
          <p:nvPr>
            <p:ph type="title"/>
          </p:nvPr>
        </p:nvSpPr>
        <p:spPr>
          <a:xfrm>
            <a:off x="647700" y="390596"/>
            <a:ext cx="11709400" cy="1625601"/>
          </a:xfrm>
          <a:prstGeom prst="rect">
            <a:avLst/>
          </a:prstGeom>
          <a:ln>
            <a:round/>
          </a:ln>
        </p:spPr>
        <p:txBody>
          <a:bodyPr anchor="ctr"/>
          <a:lstStyle>
            <a:lvl1pPr>
              <a:defRPr sz="6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uFillTx/>
              </a:defRPr>
            </a:pPr>
            <a:r>
              <a:rPr sz="6200">
                <a:uFill>
                  <a:solidFill/>
                </a:uFill>
              </a:rPr>
              <a:t>Title Text</a:t>
            </a:r>
          </a:p>
        </p:txBody>
      </p:sp>
      <p:sp>
        <p:nvSpPr>
          <p:cNvPr id="246" name="Shape 246"/>
          <p:cNvSpPr>
            <a:spLocks noGrp="1"/>
          </p:cNvSpPr>
          <p:nvPr>
            <p:ph type="body" idx="1"/>
          </p:nvPr>
        </p:nvSpPr>
        <p:spPr>
          <a:xfrm>
            <a:off x="647700" y="2273300"/>
            <a:ext cx="11709400" cy="6436926"/>
          </a:xfrm>
          <a:prstGeom prst="rect">
            <a:avLst/>
          </a:prstGeom>
          <a:ln>
            <a:round/>
          </a:ln>
        </p:spPr>
        <p:txBody>
          <a:bodyPr/>
          <a:lstStyle>
            <a:lvl1pPr marL="342900" indent="-342900">
              <a:buClr>
                <a:srgbClr val="000000"/>
              </a:buClr>
              <a:buSzPct val="100000"/>
              <a:buFont typeface="Arial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  <a:lvl2pPr marL="742950" indent="-285750">
              <a:spcBef>
                <a:spcPts val="900"/>
              </a:spcBef>
              <a:buClr>
                <a:srgbClr val="000000"/>
              </a:buClr>
              <a:buSzPct val="100000"/>
              <a:buFont typeface="Arial"/>
              <a:buChar char="–"/>
              <a:defRPr sz="3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228600">
              <a:spcBef>
                <a:spcPts val="800"/>
              </a:spcBef>
              <a:buClr>
                <a:srgbClr val="000000"/>
              </a:buClr>
              <a:buSzPct val="100000"/>
              <a:buFont typeface="Arial"/>
              <a:defRPr sz="3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228600">
              <a:spcBef>
                <a:spcPts val="600"/>
              </a:spcBef>
              <a:buClr>
                <a:srgbClr val="000000"/>
              </a:buClr>
              <a:buSzPct val="100000"/>
              <a:buFont typeface="Arial"/>
              <a:buChar char="–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228600">
              <a:spcBef>
                <a:spcPts val="600"/>
              </a:spcBef>
              <a:buClr>
                <a:srgbClr val="000000"/>
              </a:buClr>
              <a:buSzPct val="100000"/>
              <a:buFont typeface="Arial"/>
              <a:buChar char="»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38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247" name="Shape 247"/>
          <p:cNvSpPr>
            <a:spLocks noGrp="1"/>
          </p:cNvSpPr>
          <p:nvPr>
            <p:ph type="sldNum" sz="quarter" idx="2"/>
          </p:nvPr>
        </p:nvSpPr>
        <p:spPr>
          <a:xfrm>
            <a:off x="12059682" y="9236286"/>
            <a:ext cx="294879" cy="317501"/>
          </a:xfrm>
          <a:prstGeom prst="rect">
            <a:avLst/>
          </a:prstGeom>
          <a:ln w="12700"/>
        </p:spPr>
        <p:txBody>
          <a:bodyPr anchor="ctr"/>
          <a:lstStyle>
            <a:lvl1pPr>
              <a:def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et puce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defTabSz="584200">
              <a:defRPr sz="7200" cap="all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50" name="Shape 250"/>
          <p:cNvSpPr>
            <a:spLocks noGrp="1"/>
          </p:cNvSpPr>
          <p:nvPr>
            <p:ph type="body" idx="1"/>
          </p:nvPr>
        </p:nvSpPr>
        <p:spPr>
          <a:xfrm>
            <a:off x="355600" y="3187700"/>
            <a:ext cx="12293600" cy="58420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304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1pPr>
            <a:lvl2pPr marL="685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2pPr>
            <a:lvl3pPr marL="1066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3pPr>
            <a:lvl4pPr marL="1447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4pPr>
            <a:lvl5pPr marL="1828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56" name="Shape 256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59" name="Shape 259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2" name="Shape 262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5" name="Shape 265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8" name="Shape 268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1" name="Shape 271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4" name="Shape 274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7" name="Shape 277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1959751"/>
            <a:ext cx="3048000" cy="139701"/>
          </a:xfrm>
          <a:prstGeom prst="rect">
            <a:avLst/>
          </a:prstGeom>
          <a:solidFill>
            <a:srgbClr val="4180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 defTabSz="1295400">
              <a:buClr>
                <a:srgbClr val="F9F9F9"/>
              </a:buClr>
              <a:buFont typeface="Times New Roman"/>
              <a:def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1193800" y="799253"/>
            <a:ext cx="215900" cy="1511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21600" y="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/>
          <a:lstStyle/>
          <a:p>
            <a:pPr lvl="0" defTabSz="1295400">
              <a:defRPr sz="22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 4"/>
          <p:cNvSpPr/>
          <p:nvPr/>
        </p:nvSpPr>
        <p:spPr>
          <a:xfrm>
            <a:off x="11751734" y="383822"/>
            <a:ext cx="215901" cy="1526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/>
          <a:lstStyle/>
          <a:p>
            <a:pPr lvl="0" defTabSz="1295400">
              <a:defRPr sz="22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Shape 5"/>
          <p:cNvSpPr/>
          <p:nvPr/>
        </p:nvSpPr>
        <p:spPr>
          <a:xfrm>
            <a:off x="2057400" y="1959751"/>
            <a:ext cx="10312400" cy="139701"/>
          </a:xfrm>
          <a:prstGeom prst="rect">
            <a:avLst/>
          </a:prstGeom>
          <a:gradFill>
            <a:gsLst>
              <a:gs pos="0">
                <a:srgbClr val="4180FF"/>
              </a:gs>
              <a:gs pos="100000">
                <a:srgbClr val="1E4289"/>
              </a:gs>
            </a:gsLst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 defTabSz="1295400">
              <a:buClr>
                <a:srgbClr val="F9F9F9"/>
              </a:buClr>
              <a:buFont typeface="Times New Roman"/>
              <a:def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647700" y="2819400"/>
            <a:ext cx="11925300" cy="693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xfrm>
            <a:off x="11959519" y="9258300"/>
            <a:ext cx="286669" cy="273584"/>
          </a:xfrm>
          <a:prstGeom prst="rect">
            <a:avLst/>
          </a:prstGeom>
          <a:ln>
            <a:round/>
          </a:ln>
        </p:spPr>
        <p:txBody>
          <a:bodyPr wrap="none" lIns="38100" tIns="38100" rIns="38100" bIns="38100">
            <a:spAutoFit/>
          </a:bodyPr>
          <a:lstStyle>
            <a:lvl1pPr algn="r" defTabSz="1295400">
              <a:defRPr sz="1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70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  <p:sldLayoutId id="2147483681" r:id="rId25"/>
    <p:sldLayoutId id="2147483682" r:id="rId26"/>
    <p:sldLayoutId id="2147483683" r:id="rId27"/>
    <p:sldLayoutId id="2147483684" r:id="rId28"/>
    <p:sldLayoutId id="2147483685" r:id="rId29"/>
    <p:sldLayoutId id="2147483686" r:id="rId30"/>
    <p:sldLayoutId id="2147483688" r:id="rId31"/>
    <p:sldLayoutId id="2147483690" r:id="rId32"/>
    <p:sldLayoutId id="2147483692" r:id="rId33"/>
    <p:sldLayoutId id="2147483694" r:id="rId34"/>
    <p:sldLayoutId id="2147483696" r:id="rId35"/>
    <p:sldLayoutId id="2147483697" r:id="rId36"/>
    <p:sldLayoutId id="2147483698" r:id="rId37"/>
    <p:sldLayoutId id="2147483699" r:id="rId38"/>
    <p:sldLayoutId id="2147483702" r:id="rId39"/>
    <p:sldLayoutId id="2147483706" r:id="rId40"/>
    <p:sldLayoutId id="2147483708" r:id="rId41"/>
    <p:sldLayoutId id="2147483710" r:id="rId42"/>
    <p:sldLayoutId id="2147483711" r:id="rId43"/>
    <p:sldLayoutId id="2147483712" r:id="rId44"/>
    <p:sldLayoutId id="2147483713" r:id="rId45"/>
    <p:sldLayoutId id="2147483716" r:id="rId46"/>
    <p:sldLayoutId id="2147483717" r:id="rId47"/>
    <p:sldLayoutId id="2147483718" r:id="rId48"/>
    <p:sldLayoutId id="2147483720" r:id="rId49"/>
    <p:sldLayoutId id="2147483721" r:id="rId50"/>
    <p:sldLayoutId id="2147483722" r:id="rId51"/>
    <p:sldLayoutId id="2147483723" r:id="rId52"/>
    <p:sldLayoutId id="2147483724" r:id="rId53"/>
    <p:sldLayoutId id="2147483725" r:id="rId54"/>
    <p:sldLayoutId id="2147483726" r:id="rId55"/>
    <p:sldLayoutId id="2147483727" r:id="rId56"/>
  </p:sldLayoutIdLst>
  <p:transition spd="med"/>
  <p:txStyles>
    <p:titleStyle>
      <a:lvl1pPr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1pPr>
      <a:lvl2pPr indent="2286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2pPr>
      <a:lvl3pPr indent="4572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3pPr>
      <a:lvl4pPr indent="6858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4pPr>
      <a:lvl5pPr indent="9144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5pPr>
      <a:lvl6pPr indent="11430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6pPr>
      <a:lvl7pPr indent="13716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7pPr>
      <a:lvl8pPr indent="16002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8pPr>
      <a:lvl9pPr indent="18288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9pPr>
    </p:titleStyle>
    <p:bodyStyle>
      <a:lvl1pPr marL="447675" indent="-447675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1pPr>
      <a:lvl2pPr marL="958432" indent="-509170" defTabSz="1295400">
        <a:spcBef>
          <a:spcPts val="1000"/>
        </a:spcBef>
        <a:buClr>
          <a:srgbClr val="FFFFFF"/>
        </a:buClr>
        <a:buSzPct val="65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2pPr>
      <a:lvl3pPr marL="1412408" indent="-521820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3pPr>
      <a:lvl4pPr marL="1901599" indent="-606199" defTabSz="1295400">
        <a:spcBef>
          <a:spcPts val="1000"/>
        </a:spcBef>
        <a:buClr>
          <a:srgbClr val="FFFFFF"/>
        </a:buClr>
        <a:buSzPct val="75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4pPr>
      <a:lvl5pPr marL="2291442" indent="-608692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5pPr>
      <a:lvl6pPr marL="33491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6pPr>
      <a:lvl7pPr marL="37047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7pPr>
      <a:lvl8pPr marL="40603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8pPr>
      <a:lvl9pPr marL="44159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9pPr>
    </p:bodyStyle>
    <p:otherStyle>
      <a:lvl1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1pPr>
      <a:lvl2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2pPr>
      <a:lvl3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3pPr>
      <a:lvl4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4pPr>
      <a:lvl5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5pPr>
      <a:lvl6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6pPr>
      <a:lvl7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7pPr>
      <a:lvl8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8pPr>
      <a:lvl9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32.png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5.bin"/><Relationship Id="rId3" Type="http://schemas.openxmlformats.org/officeDocument/2006/relationships/oleObject" Target="../embeddings/oleObject1.bin"/><Relationship Id="rId21" Type="http://schemas.openxmlformats.org/officeDocument/2006/relationships/oleObject" Target="../embeddings/oleObject12.bin"/><Relationship Id="rId7" Type="http://schemas.openxmlformats.org/officeDocument/2006/relationships/oleObject" Target="../embeddings/oleObject3.bin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9.bin"/><Relationship Id="rId25" Type="http://schemas.openxmlformats.org/officeDocument/2006/relationships/image" Target="../media/image36.png"/><Relationship Id="rId2" Type="http://schemas.openxmlformats.org/officeDocument/2006/relationships/slideLayout" Target="../slideLayouts/slideLayout45.xml"/><Relationship Id="rId16" Type="http://schemas.openxmlformats.org/officeDocument/2006/relationships/image" Target="../media/image33.png"/><Relationship Id="rId20" Type="http://schemas.openxmlformats.org/officeDocument/2006/relationships/oleObject" Target="../embeddings/oleObject11.bin"/><Relationship Id="rId29" Type="http://schemas.openxmlformats.org/officeDocument/2006/relationships/oleObject" Target="../embeddings/oleObject17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29.png"/><Relationship Id="rId11" Type="http://schemas.openxmlformats.org/officeDocument/2006/relationships/image" Target="../media/image31.png"/><Relationship Id="rId24" Type="http://schemas.openxmlformats.org/officeDocument/2006/relationships/oleObject" Target="../embeddings/oleObject14.bin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image" Target="../media/image37.png"/><Relationship Id="rId10" Type="http://schemas.openxmlformats.org/officeDocument/2006/relationships/oleObject" Target="../embeddings/oleObject5.bin"/><Relationship Id="rId19" Type="http://schemas.openxmlformats.org/officeDocument/2006/relationships/image" Target="../media/image34.png"/><Relationship Id="rId31" Type="http://schemas.openxmlformats.org/officeDocument/2006/relationships/image" Target="../media/image38.png"/><Relationship Id="rId4" Type="http://schemas.openxmlformats.org/officeDocument/2006/relationships/image" Target="../media/image28.png"/><Relationship Id="rId9" Type="http://schemas.openxmlformats.org/officeDocument/2006/relationships/image" Target="../media/image30.png"/><Relationship Id="rId14" Type="http://schemas.openxmlformats.org/officeDocument/2006/relationships/oleObject" Target="../embeddings/oleObject7.bin"/><Relationship Id="rId22" Type="http://schemas.openxmlformats.org/officeDocument/2006/relationships/image" Target="../media/image35.png"/><Relationship Id="rId27" Type="http://schemas.openxmlformats.org/officeDocument/2006/relationships/oleObject" Target="../embeddings/oleObject16.bin"/><Relationship Id="rId30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5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7" Type="http://schemas.openxmlformats.org/officeDocument/2006/relationships/image" Target="../media/image46.png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5.xml"/><Relationship Id="rId5" Type="http://schemas.openxmlformats.org/officeDocument/2006/relationships/image" Target="../media/image50.png"/><Relationship Id="rId4" Type="http://schemas.openxmlformats.org/officeDocument/2006/relationships/image" Target="../media/image49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5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5.png"/><Relationship Id="rId4" Type="http://schemas.openxmlformats.org/officeDocument/2006/relationships/image" Target="../media/image64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g"/><Relationship Id="rId1" Type="http://schemas.openxmlformats.org/officeDocument/2006/relationships/slideLayout" Target="../slideLayouts/slideLayout2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73.png"/><Relationship Id="rId5" Type="http://schemas.openxmlformats.org/officeDocument/2006/relationships/image" Target="../media/image72.tif"/><Relationship Id="rId4" Type="http://schemas.openxmlformats.org/officeDocument/2006/relationships/image" Target="../media/image7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tif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tif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0.png"/><Relationship Id="rId7" Type="http://schemas.openxmlformats.org/officeDocument/2006/relationships/hyperlink" Target="http://www.tractometer.org" TargetMode="External"/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74.png"/><Relationship Id="rId5" Type="http://schemas.openxmlformats.org/officeDocument/2006/relationships/hyperlink" Target="http://scil.dinf.usherbrooke.ca" TargetMode="External"/><Relationship Id="rId4" Type="http://schemas.openxmlformats.org/officeDocument/2006/relationships/image" Target="../media/image8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banner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2415" y="-36125"/>
            <a:ext cx="10801210" cy="2592291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xfrm>
            <a:off x="482600" y="1295400"/>
            <a:ext cx="11303000" cy="3505200"/>
          </a:xfrm>
          <a:prstGeom prst="rect">
            <a:avLst/>
          </a:prstGeom>
        </p:spPr>
        <p:txBody>
          <a:bodyPr lIns="38100" tIns="38100" rIns="38100" bIns="38100" anchor="ctr">
            <a:normAutofit/>
          </a:bodyPr>
          <a:lstStyle/>
          <a:p>
            <a:pPr lvl="0" defTabSz="584200">
              <a:defRPr sz="1800">
                <a:solidFill>
                  <a:srgbClr val="000000"/>
                </a:solidFill>
                <a:effectLst/>
              </a:defRPr>
            </a:pPr>
            <a:r>
              <a:rPr sz="88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Diffusion</a:t>
            </a:r>
            <a:endParaRPr sz="88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  <a:p>
            <a:pPr lvl="0" defTabSz="584200">
              <a:defRPr sz="1800">
                <a:solidFill>
                  <a:srgbClr val="000000"/>
                </a:solidFill>
                <a:effectLst/>
              </a:defRPr>
            </a:pPr>
            <a:r>
              <a:rPr sz="88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		</a:t>
            </a:r>
            <a:r>
              <a:rPr lang="en-US" sz="88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Tr</a:t>
            </a:r>
            <a:r>
              <a:rPr sz="88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actography</a:t>
            </a:r>
            <a:endParaRPr sz="88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06400" y="5874829"/>
            <a:ext cx="7947025" cy="294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defRPr/>
            </a:pPr>
            <a:r>
              <a:rPr lang="en-US" altLang="x-none" sz="3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Eleftherios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 </a:t>
            </a:r>
            <a:r>
              <a:rPr lang="en-US" altLang="x-none" sz="3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Garyfallidis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, Ph.D.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Diffusion Imaging in Python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>
                <a:effectLst/>
                <a:sym typeface="Helvetica Neue Light" charset="0"/>
              </a:rPr>
              <a:t>http</a:t>
            </a:r>
            <a:r>
              <a:rPr lang="en-US" altLang="x-none" sz="3200" dirty="0" smtClean="0">
                <a:effectLst/>
                <a:sym typeface="Helvetica Neue Light" charset="0"/>
              </a:rPr>
              <a:t>://dipy.org</a:t>
            </a:r>
            <a:endParaRPr lang="en-US" altLang="x-none" sz="3200" dirty="0">
              <a:effectLst/>
              <a:sym typeface="Helvetica Neue Light" charset="0"/>
            </a:endParaRP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Sherbrooke</a:t>
            </a:r>
            <a:r>
              <a:rPr lang="en-US" altLang="x-none" sz="3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 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Connectivity Imaging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Laboratory (SCIL)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smtClean="0">
                <a:effectLst/>
                <a:sym typeface="Helvetica Neue Light" charset="0"/>
              </a:rPr>
              <a:t>http</a:t>
            </a:r>
            <a:r>
              <a:rPr lang="en-US" altLang="x-none" sz="3200" dirty="0">
                <a:effectLst/>
                <a:sym typeface="Helvetica Neue Light" charset="0"/>
              </a:rPr>
              <a:t>://scil.dinf.usherbrooke.ca</a:t>
            </a: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0928" y="4671650"/>
            <a:ext cx="5849667" cy="203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7030" y="8382000"/>
            <a:ext cx="5442620" cy="878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768" y="6976839"/>
            <a:ext cx="3825988" cy="1054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Euler Delta Crossings (</a:t>
            </a:r>
            <a:r>
              <a:rPr lang="en-US" sz="54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EuDX</a:t>
            </a: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)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048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Euler Delta Crossings (</a:t>
            </a:r>
            <a:r>
              <a:rPr lang="en-US" sz="54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EuDX</a:t>
            </a: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)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938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Euler Delta Crossings (</a:t>
            </a:r>
            <a:r>
              <a:rPr lang="en-US" sz="54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EuDX</a:t>
            </a: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)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7303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045" y="2595864"/>
            <a:ext cx="4648710" cy="4561872"/>
          </a:xfrm>
          <a:prstGeom prst="rect">
            <a:avLst/>
          </a:prstGeom>
        </p:spPr>
      </p:pic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Euler Delta Crossings (</a:t>
            </a:r>
            <a:r>
              <a:rPr lang="en-US" sz="54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EuDX</a:t>
            </a: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)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13815829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Stopping rules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6" name="Picture 11" descr="1776279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59000" y="2819400"/>
            <a:ext cx="1852613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12" descr="1895_traincrashparisreal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69200" y="2392362"/>
            <a:ext cx="4610100" cy="5532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Rectangle 14"/>
          <p:cNvSpPr>
            <a:spLocks noChangeArrowheads="1"/>
          </p:cNvSpPr>
          <p:nvPr/>
        </p:nvSpPr>
        <p:spPr bwMode="auto">
          <a:xfrm>
            <a:off x="427800" y="1752600"/>
            <a:ext cx="5625248" cy="584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2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How to stop streamlines ?</a:t>
            </a:r>
            <a:r>
              <a:rPr lang="en-US" sz="32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9738394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931400" y="6248400"/>
            <a:ext cx="2057400" cy="2438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           Stopping rules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8" name="Rectangle 14"/>
          <p:cNvSpPr>
            <a:spLocks noChangeArrowheads="1"/>
          </p:cNvSpPr>
          <p:nvPr/>
        </p:nvSpPr>
        <p:spPr bwMode="auto">
          <a:xfrm>
            <a:off x="427800" y="1295400"/>
            <a:ext cx="5625248" cy="584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2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How to stop streamlines ?</a:t>
            </a:r>
            <a:r>
              <a:rPr lang="en-US" sz="32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424896" y="2397710"/>
            <a:ext cx="9201703" cy="7478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u="sng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Level </a:t>
            </a:r>
            <a:r>
              <a:rPr lang="en-US" sz="24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of Anisotropy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Start if FA &gt; threshold  and Stop if  FA &lt; threshold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(FA  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~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0.15/0.20)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To avoid regions with low anisotropy </a:t>
            </a:r>
            <a:b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</a:b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 (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high noise effect and variability)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To avoid tracking in regions like CSF and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GM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400" b="1" u="sng" dirty="0" smtClean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u="sng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Angle </a:t>
            </a:r>
            <a:r>
              <a:rPr lang="en-US" sz="24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of curvature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Fibers should not turn too sharply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Stop if the ANGLE between the old and new direction is &gt; threshold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it depends on the algorithm used   </a:t>
            </a:r>
            <a:b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</a:b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 (</a:t>
            </a:r>
            <a:r>
              <a:rPr lang="en-US" sz="24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e.g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FACT </a:t>
            </a:r>
            <a:r>
              <a:rPr lang="en-US" sz="24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vs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Euler)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It depends  on the resolution of your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dataset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8" name="Picture 4" descr="FA"/>
          <p:cNvPicPr>
            <a:picLocks noChangeAspect="1" noChangeArrowheads="1"/>
          </p:cNvPicPr>
          <p:nvPr/>
        </p:nvPicPr>
        <p:blipFill>
          <a:blip r:embed="rId2"/>
          <a:srcRect l="10335" t="3249" r="11516" b="7382"/>
          <a:stretch>
            <a:fillRect/>
          </a:stretch>
        </p:blipFill>
        <p:spPr bwMode="auto">
          <a:xfrm>
            <a:off x="9770877" y="3048001"/>
            <a:ext cx="2294123" cy="2538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Straight Arrow Connector 8"/>
          <p:cNvCxnSpPr/>
          <p:nvPr/>
        </p:nvCxnSpPr>
        <p:spPr>
          <a:xfrm flipV="1">
            <a:off x="10744201" y="7086600"/>
            <a:ext cx="990600" cy="381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rc 10"/>
          <p:cNvSpPr/>
          <p:nvPr/>
        </p:nvSpPr>
        <p:spPr>
          <a:xfrm>
            <a:off x="10515601" y="7010400"/>
            <a:ext cx="762000" cy="762000"/>
          </a:xfrm>
          <a:prstGeom prst="arc">
            <a:avLst>
              <a:gd name="adj1" fmla="val 16200000"/>
              <a:gd name="adj2" fmla="val 20522530"/>
            </a:avLst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91435" tIns="45718" rIns="91435" bIns="45718" anchor="ctr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  <a:ea typeface="ＭＳ Ｐゴシック" pitchFamily="-107" charset="-128"/>
              <a:cs typeface="ＭＳ Ｐゴシック" pitchFamily="-107" charset="-128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rot="5400000" flipH="1" flipV="1">
            <a:off x="10477501" y="6896100"/>
            <a:ext cx="838200" cy="30480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5400000" flipH="1" flipV="1">
            <a:off x="10172700" y="7734300"/>
            <a:ext cx="838200" cy="3048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20"/>
          <p:cNvSpPr txBox="1">
            <a:spLocks noChangeArrowheads="1"/>
          </p:cNvSpPr>
          <p:nvPr/>
        </p:nvSpPr>
        <p:spPr bwMode="auto">
          <a:xfrm>
            <a:off x="11049001" y="6781800"/>
            <a:ext cx="381000" cy="373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θ</a:t>
            </a:r>
          </a:p>
        </p:txBody>
      </p:sp>
    </p:spTree>
    <p:extLst>
      <p:ext uri="{BB962C8B-B14F-4D97-AF65-F5344CB8AC3E}">
        <p14:creationId xmlns:p14="http://schemas.microsoft.com/office/powerpoint/2010/main" val="2078795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7401903" y="9139539"/>
            <a:ext cx="512029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Catani et al. NeuroImage 2002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778691" y="7772400"/>
            <a:ext cx="11074400" cy="1015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Lights and Stream-tubes are used to obtain a better 3D visualization.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The size of the tubes is arbitrary and it doesn’t represent the real fascicles!</a:t>
            </a:r>
          </a:p>
        </p:txBody>
      </p:sp>
      <p:grpSp>
        <p:nvGrpSpPr>
          <p:cNvPr id="6" name="Group 25"/>
          <p:cNvGrpSpPr>
            <a:grpSpLocks/>
          </p:cNvGrpSpPr>
          <p:nvPr/>
        </p:nvGrpSpPr>
        <p:grpSpPr bwMode="auto">
          <a:xfrm>
            <a:off x="381000" y="2285221"/>
            <a:ext cx="11804556" cy="5868179"/>
            <a:chOff x="685800" y="1828800"/>
            <a:chExt cx="7373937" cy="3518248"/>
          </a:xfrm>
        </p:grpSpPr>
        <p:sp>
          <p:nvSpPr>
            <p:cNvPr id="7" name="Rounded Rectangle 6"/>
            <p:cNvSpPr/>
            <p:nvPr/>
          </p:nvSpPr>
          <p:spPr>
            <a:xfrm>
              <a:off x="4967719" y="4622800"/>
              <a:ext cx="2666128" cy="381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  <a:latin typeface="Arial"/>
                <a:ea typeface="ＭＳ Ｐゴシック" pitchFamily="-107" charset="-128"/>
                <a:cs typeface="ＭＳ Ｐゴシック" pitchFamily="-107" charset="-128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109679" y="4622800"/>
              <a:ext cx="2666128" cy="381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  <a:latin typeface="Arial"/>
                <a:ea typeface="ＭＳ Ｐゴシック" pitchFamily="-107" charset="-128"/>
                <a:cs typeface="ＭＳ Ｐゴシック" pitchFamily="-107" charset="-128"/>
              </a:endParaRPr>
            </a:p>
          </p:txBody>
        </p:sp>
        <p:pic>
          <p:nvPicPr>
            <p:cNvPr id="9" name="Picture 3" descr="arc"/>
            <p:cNvPicPr>
              <a:picLocks noChangeAspect="1" noChangeArrowheads="1"/>
            </p:cNvPicPr>
            <p:nvPr/>
          </p:nvPicPr>
          <p:blipFill>
            <a:blip r:embed="rId2">
              <a:lum bright="-6000"/>
            </a:blip>
            <a:srcRect r="2309" b="3979"/>
            <a:stretch>
              <a:fillRect/>
            </a:stretch>
          </p:blipFill>
          <p:spPr bwMode="auto">
            <a:xfrm>
              <a:off x="4572000" y="1828800"/>
              <a:ext cx="3487737" cy="24873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0" name="Group 4"/>
            <p:cNvGrpSpPr>
              <a:grpSpLocks/>
            </p:cNvGrpSpPr>
            <p:nvPr/>
          </p:nvGrpSpPr>
          <p:grpSpPr bwMode="auto">
            <a:xfrm>
              <a:off x="685800" y="1828800"/>
              <a:ext cx="3429000" cy="2514600"/>
              <a:chOff x="0" y="1920"/>
              <a:chExt cx="2390" cy="1793"/>
            </a:xfrm>
          </p:grpSpPr>
          <p:pic>
            <p:nvPicPr>
              <p:cNvPr id="13" name="Picture 5" descr="S1"/>
              <p:cNvPicPr>
                <a:picLocks noChangeAspect="1" noChangeArrowheads="1"/>
              </p:cNvPicPr>
              <p:nvPr/>
            </p:nvPicPr>
            <p:blipFill>
              <a:blip r:embed="rId3"/>
              <a:srcRect t="4028" b="6041"/>
              <a:stretch>
                <a:fillRect/>
              </a:stretch>
            </p:blipFill>
            <p:spPr bwMode="auto">
              <a:xfrm>
                <a:off x="96" y="1920"/>
                <a:ext cx="2256" cy="179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4" name="Text Box 6"/>
              <p:cNvSpPr txBox="1">
                <a:spLocks noChangeArrowheads="1"/>
              </p:cNvSpPr>
              <p:nvPr/>
            </p:nvSpPr>
            <p:spPr bwMode="auto">
              <a:xfrm>
                <a:off x="1604" y="3027"/>
                <a:ext cx="786" cy="4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2400">
                    <a:solidFill>
                      <a:srgbClr val="FFFF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LONG FIBRES</a:t>
                </a:r>
              </a:p>
            </p:txBody>
          </p:sp>
          <p:sp>
            <p:nvSpPr>
              <p:cNvPr id="15" name="Text Box 7"/>
              <p:cNvSpPr txBox="1">
                <a:spLocks noChangeArrowheads="1"/>
              </p:cNvSpPr>
              <p:nvPr/>
            </p:nvSpPr>
            <p:spPr bwMode="auto">
              <a:xfrm>
                <a:off x="0" y="1937"/>
                <a:ext cx="624" cy="9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2400">
                    <a:solidFill>
                      <a:srgbClr val="FFFF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SHORT FIBRES</a:t>
                </a:r>
              </a:p>
            </p:txBody>
          </p:sp>
          <p:sp>
            <p:nvSpPr>
              <p:cNvPr id="16" name="Freeform 8"/>
              <p:cNvSpPr>
                <a:spLocks/>
              </p:cNvSpPr>
              <p:nvPr/>
            </p:nvSpPr>
            <p:spPr bwMode="auto">
              <a:xfrm rot="-3127919">
                <a:off x="1585" y="3367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17" name="Freeform 9"/>
              <p:cNvSpPr>
                <a:spLocks/>
              </p:cNvSpPr>
              <p:nvPr/>
            </p:nvSpPr>
            <p:spPr bwMode="auto">
              <a:xfrm rot="-3127919">
                <a:off x="1863" y="2716"/>
                <a:ext cx="146" cy="52"/>
              </a:xfrm>
              <a:custGeom>
                <a:avLst/>
                <a:gdLst>
                  <a:gd name="T0" fmla="*/ 15 w 162"/>
                  <a:gd name="T1" fmla="*/ 4 h 52"/>
                  <a:gd name="T2" fmla="*/ 20 w 162"/>
                  <a:gd name="T3" fmla="*/ 30 h 52"/>
                  <a:gd name="T4" fmla="*/ 11 w 162"/>
                  <a:gd name="T5" fmla="*/ 50 h 52"/>
                  <a:gd name="T6" fmla="*/ 5 w 162"/>
                  <a:gd name="T7" fmla="*/ 44 h 52"/>
                  <a:gd name="T8" fmla="*/ 4 w 162"/>
                  <a:gd name="T9" fmla="*/ 22 h 52"/>
                  <a:gd name="T10" fmla="*/ 7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18" name="Freeform 10"/>
              <p:cNvSpPr>
                <a:spLocks/>
              </p:cNvSpPr>
              <p:nvPr/>
            </p:nvSpPr>
            <p:spPr bwMode="auto">
              <a:xfrm rot="-445577">
                <a:off x="924" y="2741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19" name="Line 11"/>
              <p:cNvSpPr>
                <a:spLocks noChangeShapeType="1"/>
              </p:cNvSpPr>
              <p:nvPr/>
            </p:nvSpPr>
            <p:spPr bwMode="auto">
              <a:xfrm>
                <a:off x="1104" y="2753"/>
                <a:ext cx="528" cy="288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0" name="Line 12"/>
              <p:cNvSpPr>
                <a:spLocks noChangeShapeType="1"/>
              </p:cNvSpPr>
              <p:nvPr/>
            </p:nvSpPr>
            <p:spPr bwMode="auto">
              <a:xfrm>
                <a:off x="1900" y="2793"/>
                <a:ext cx="96" cy="240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1" name="Line 13"/>
              <p:cNvSpPr>
                <a:spLocks noChangeShapeType="1"/>
              </p:cNvSpPr>
              <p:nvPr/>
            </p:nvSpPr>
            <p:spPr bwMode="auto">
              <a:xfrm flipV="1">
                <a:off x="1728" y="3185"/>
                <a:ext cx="288" cy="144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2" name="Freeform 14"/>
              <p:cNvSpPr>
                <a:spLocks/>
              </p:cNvSpPr>
              <p:nvPr/>
            </p:nvSpPr>
            <p:spPr bwMode="auto">
              <a:xfrm rot="-4895274">
                <a:off x="407" y="2838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3" name="Freeform 15"/>
              <p:cNvSpPr>
                <a:spLocks/>
              </p:cNvSpPr>
              <p:nvPr/>
            </p:nvSpPr>
            <p:spPr bwMode="auto">
              <a:xfrm rot="-3023303">
                <a:off x="583" y="2208"/>
                <a:ext cx="198" cy="52"/>
              </a:xfrm>
              <a:custGeom>
                <a:avLst/>
                <a:gdLst>
                  <a:gd name="T0" fmla="*/ 6717 w 162"/>
                  <a:gd name="T1" fmla="*/ 4 h 52"/>
                  <a:gd name="T2" fmla="*/ 8604 w 162"/>
                  <a:gd name="T3" fmla="*/ 30 h 52"/>
                  <a:gd name="T4" fmla="*/ 4713 w 162"/>
                  <a:gd name="T5" fmla="*/ 50 h 52"/>
                  <a:gd name="T6" fmla="*/ 1545 w 162"/>
                  <a:gd name="T7" fmla="*/ 44 h 52"/>
                  <a:gd name="T8" fmla="*/ 216 w 162"/>
                  <a:gd name="T9" fmla="*/ 22 h 52"/>
                  <a:gd name="T10" fmla="*/ 2893 w 162"/>
                  <a:gd name="T11" fmla="*/ 0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2"/>
                  <a:gd name="T19" fmla="*/ 0 h 52"/>
                  <a:gd name="T20" fmla="*/ 162 w 162"/>
                  <a:gd name="T21" fmla="*/ 52 h 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2" h="52">
                    <a:moveTo>
                      <a:pt x="122" y="4"/>
                    </a:moveTo>
                    <a:cubicBezTo>
                      <a:pt x="128" y="8"/>
                      <a:pt x="162" y="22"/>
                      <a:pt x="156" y="30"/>
                    </a:cubicBezTo>
                    <a:cubicBezTo>
                      <a:pt x="150" y="38"/>
                      <a:pt x="107" y="48"/>
                      <a:pt x="86" y="50"/>
                    </a:cubicBezTo>
                    <a:cubicBezTo>
                      <a:pt x="65" y="52"/>
                      <a:pt x="42" y="49"/>
                      <a:pt x="28" y="44"/>
                    </a:cubicBezTo>
                    <a:cubicBezTo>
                      <a:pt x="14" y="39"/>
                      <a:pt x="0" y="29"/>
                      <a:pt x="4" y="22"/>
                    </a:cubicBezTo>
                    <a:cubicBezTo>
                      <a:pt x="8" y="15"/>
                      <a:pt x="42" y="5"/>
                      <a:pt x="52" y="0"/>
                    </a:cubicBezTo>
                  </a:path>
                </a:pathLst>
              </a:cu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4" name="Line 16"/>
              <p:cNvSpPr>
                <a:spLocks noChangeShapeType="1"/>
              </p:cNvSpPr>
              <p:nvPr/>
            </p:nvSpPr>
            <p:spPr bwMode="auto">
              <a:xfrm flipH="1" flipV="1">
                <a:off x="240" y="2225"/>
                <a:ext cx="284" cy="544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25" name="Line 17"/>
              <p:cNvSpPr>
                <a:spLocks noChangeShapeType="1"/>
              </p:cNvSpPr>
              <p:nvPr/>
            </p:nvSpPr>
            <p:spPr bwMode="auto">
              <a:xfrm>
                <a:off x="432" y="2213"/>
                <a:ext cx="192" cy="96"/>
              </a:xfrm>
              <a:prstGeom prst="line">
                <a:avLst/>
              </a:prstGeom>
              <a:noFill/>
              <a:ln w="12700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11" name="TextBox 21"/>
            <p:cNvSpPr txBox="1">
              <a:spLocks noChangeArrowheads="1"/>
            </p:cNvSpPr>
            <p:nvPr/>
          </p:nvSpPr>
          <p:spPr bwMode="auto">
            <a:xfrm>
              <a:off x="1261850" y="4654550"/>
              <a:ext cx="2819400" cy="6924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Virtual In-Vivo Dissection</a:t>
              </a:r>
            </a:p>
          </p:txBody>
        </p:sp>
        <p:sp>
          <p:nvSpPr>
            <p:cNvPr id="12" name="TextBox 22"/>
            <p:cNvSpPr txBox="1">
              <a:spLocks noChangeArrowheads="1"/>
            </p:cNvSpPr>
            <p:nvPr/>
          </p:nvSpPr>
          <p:spPr bwMode="auto">
            <a:xfrm>
              <a:off x="5201858" y="4654550"/>
              <a:ext cx="2819400" cy="6924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FFFFFF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Post-Mortem Dissection</a:t>
              </a:r>
            </a:p>
          </p:txBody>
        </p:sp>
      </p:grp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5634489" y="152400"/>
            <a:ext cx="658291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result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87800" y="1400890"/>
            <a:ext cx="443551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err="1" smtClean="0">
                <a:solidFill>
                  <a:srgbClr val="FFFFFF"/>
                </a:solidFill>
              </a:rPr>
              <a:t>Arcuate</a:t>
            </a:r>
            <a:r>
              <a:rPr lang="en-US" sz="4000" dirty="0" smtClean="0">
                <a:solidFill>
                  <a:srgbClr val="FFFFFF"/>
                </a:solidFill>
              </a:rPr>
              <a:t> Fasciculus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116306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7401903" y="9139539"/>
            <a:ext cx="512029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Catani et al. NeuroImage 2002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778691" y="7772400"/>
            <a:ext cx="11074400" cy="1015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Lights and Stream-tubes are used to obtain a better 3D visualization. 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The size of the tubes is arbitrary and it doesn’t represent the real fascicles!</a:t>
            </a:r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5634489" y="152400"/>
            <a:ext cx="658291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result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299348" y="1400890"/>
            <a:ext cx="2269852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err="1" smtClean="0">
                <a:solidFill>
                  <a:srgbClr val="FFFFFF"/>
                </a:solidFill>
              </a:rPr>
              <a:t>Cingulum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  <p:sp>
        <p:nvSpPr>
          <p:cNvPr id="28" name="Rectangle 2"/>
          <p:cNvSpPr>
            <a:spLocks/>
          </p:cNvSpPr>
          <p:nvPr/>
        </p:nvSpPr>
        <p:spPr bwMode="auto">
          <a:xfrm>
            <a:off x="6594276" y="2250281"/>
            <a:ext cx="6156524" cy="4531519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 lim="800000"/>
            <a:headEnd type="none" w="med" len="med"/>
            <a:tailEnd type="none" w="med" len="med"/>
          </a:ln>
          <a:effectLst>
            <a:outerShdw blurRad="38100" dist="25399" dir="5400000" algn="ctr" rotWithShape="0">
              <a:srgbClr val="808080">
                <a:alpha val="34998"/>
              </a:srgbClr>
            </a:outerShdw>
          </a:effectLst>
        </p:spPr>
        <p:txBody>
          <a:bodyPr lIns="0" tIns="0" rIns="0" bIns="0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9" name="Picture 4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81801" y="2369715"/>
            <a:ext cx="5514468" cy="3962105"/>
          </a:xfrm>
          <a:prstGeom prst="rect">
            <a:avLst/>
          </a:prstGeom>
          <a:noFill/>
          <a:ln w="9525" cap="flat">
            <a:noFill/>
            <a:miter lim="800000"/>
            <a:headEnd/>
            <a:tailEnd/>
          </a:ln>
        </p:spPr>
      </p:pic>
      <p:grpSp>
        <p:nvGrpSpPr>
          <p:cNvPr id="30" name="Group 5"/>
          <p:cNvGrpSpPr>
            <a:grpSpLocks/>
          </p:cNvGrpSpPr>
          <p:nvPr/>
        </p:nvGrpSpPr>
        <p:grpSpPr bwMode="auto">
          <a:xfrm>
            <a:off x="635794" y="2277070"/>
            <a:ext cx="5568474" cy="4443803"/>
            <a:chOff x="0" y="0"/>
            <a:chExt cx="3712" cy="2989"/>
          </a:xfrm>
        </p:grpSpPr>
        <p:pic>
          <p:nvPicPr>
            <p:cNvPr id="31" name="Picture 6"/>
            <p:cNvPicPr>
              <a:picLocks noChangeArrowheads="1"/>
            </p:cNvPicPr>
            <p:nvPr/>
          </p:nvPicPr>
          <p:blipFill>
            <a:blip r:embed="rId3"/>
            <a:srcRect t="2690" b="2690"/>
            <a:stretch>
              <a:fillRect/>
            </a:stretch>
          </p:blipFill>
          <p:spPr bwMode="auto">
            <a:xfrm>
              <a:off x="0" y="0"/>
              <a:ext cx="3688" cy="2989"/>
            </a:xfrm>
            <a:prstGeom prst="rect">
              <a:avLst/>
            </a:prstGeom>
            <a:noFill/>
            <a:ln w="9525" cap="flat">
              <a:noFill/>
              <a:miter lim="800000"/>
              <a:headEnd/>
              <a:tailEnd/>
            </a:ln>
          </p:spPr>
        </p:pic>
        <p:sp>
          <p:nvSpPr>
            <p:cNvPr id="32" name="Rectangle 7"/>
            <p:cNvSpPr>
              <a:spLocks/>
            </p:cNvSpPr>
            <p:nvPr/>
          </p:nvSpPr>
          <p:spPr bwMode="auto">
            <a:xfrm>
              <a:off x="2525" y="515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PARIETAL                     FIBRES</a:t>
              </a:r>
            </a:p>
          </p:txBody>
        </p:sp>
        <p:sp>
          <p:nvSpPr>
            <p:cNvPr id="33" name="Rectangle 8"/>
            <p:cNvSpPr>
              <a:spLocks/>
            </p:cNvSpPr>
            <p:nvPr/>
          </p:nvSpPr>
          <p:spPr bwMode="auto">
            <a:xfrm>
              <a:off x="409" y="310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FRONTAL                     FIBRES</a:t>
              </a:r>
            </a:p>
          </p:txBody>
        </p:sp>
        <p:sp>
          <p:nvSpPr>
            <p:cNvPr id="34" name="Rectangle 9"/>
            <p:cNvSpPr>
              <a:spLocks/>
            </p:cNvSpPr>
            <p:nvPr/>
          </p:nvSpPr>
          <p:spPr bwMode="auto">
            <a:xfrm>
              <a:off x="2816" y="1539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OCCIPITAL                     FIBRES</a:t>
              </a:r>
            </a:p>
          </p:txBody>
        </p:sp>
        <p:sp>
          <p:nvSpPr>
            <p:cNvPr id="35" name="Rectangle 10"/>
            <p:cNvSpPr>
              <a:spLocks/>
            </p:cNvSpPr>
            <p:nvPr/>
          </p:nvSpPr>
          <p:spPr bwMode="auto">
            <a:xfrm>
              <a:off x="847" y="2182"/>
              <a:ext cx="968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TEMPORAL                     FIBRES</a:t>
              </a:r>
            </a:p>
          </p:txBody>
        </p:sp>
        <p:sp>
          <p:nvSpPr>
            <p:cNvPr id="36" name="Rectangle 11"/>
            <p:cNvSpPr>
              <a:spLocks/>
            </p:cNvSpPr>
            <p:nvPr/>
          </p:nvSpPr>
          <p:spPr bwMode="auto">
            <a:xfrm>
              <a:off x="1570" y="60"/>
              <a:ext cx="1168" cy="18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SHORT FIBRES</a:t>
              </a:r>
            </a:p>
          </p:txBody>
        </p:sp>
        <p:sp>
          <p:nvSpPr>
            <p:cNvPr id="37" name="Rectangle 12"/>
            <p:cNvSpPr>
              <a:spLocks/>
            </p:cNvSpPr>
            <p:nvPr/>
          </p:nvSpPr>
          <p:spPr bwMode="auto">
            <a:xfrm>
              <a:off x="1262" y="1619"/>
              <a:ext cx="896" cy="328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ts val="747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rgbClr val="FFFF00"/>
                  </a:solidFill>
                  <a:latin typeface="Times New Roman" charset="0"/>
                  <a:ea typeface="Times New Roman" charset="0"/>
                  <a:cs typeface="Times New Roman" charset="0"/>
                  <a:sym typeface="Times New Roman" charset="0"/>
                </a:rPr>
                <a:t>LONG                     FIBRES</a:t>
              </a:r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 rot="14400001" flipH="1">
              <a:off x="2424" y="931"/>
              <a:ext cx="146" cy="72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 rot="3420000">
              <a:off x="2216" y="1788"/>
              <a:ext cx="183" cy="91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 rot="21360001" flipH="1">
              <a:off x="1728" y="863"/>
              <a:ext cx="190" cy="68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1" name="Line 16"/>
            <p:cNvSpPr>
              <a:spLocks noChangeShapeType="1"/>
            </p:cNvSpPr>
            <p:nvPr/>
          </p:nvSpPr>
          <p:spPr bwMode="auto">
            <a:xfrm flipH="1">
              <a:off x="1911" y="293"/>
              <a:ext cx="72" cy="616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2" name="Line 17"/>
            <p:cNvSpPr>
              <a:spLocks noChangeShapeType="1"/>
            </p:cNvSpPr>
            <p:nvPr/>
          </p:nvSpPr>
          <p:spPr bwMode="auto">
            <a:xfrm>
              <a:off x="2315" y="316"/>
              <a:ext cx="144" cy="586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 rot="6840000">
              <a:off x="917" y="1550"/>
              <a:ext cx="115" cy="60"/>
            </a:xfrm>
            <a:custGeom>
              <a:avLst/>
              <a:gdLst/>
              <a:ahLst/>
              <a:cxnLst>
                <a:cxn ang="0">
                  <a:pos x="15826" y="1662"/>
                </a:cxn>
                <a:cxn ang="0">
                  <a:pos x="20359" y="12462"/>
                </a:cxn>
                <a:cxn ang="0">
                  <a:pos x="11026" y="20769"/>
                </a:cxn>
                <a:cxn ang="0">
                  <a:pos x="3292" y="18277"/>
                </a:cxn>
                <a:cxn ang="0">
                  <a:pos x="92" y="9138"/>
                </a:cxn>
                <a:cxn ang="0">
                  <a:pos x="6492" y="0"/>
                </a:cxn>
              </a:cxnLst>
              <a:rect l="0" t="0" r="r" b="b"/>
              <a:pathLst>
                <a:path w="20453" h="21029">
                  <a:moveTo>
                    <a:pt x="15826" y="1662"/>
                  </a:moveTo>
                  <a:cubicBezTo>
                    <a:pt x="16626" y="3323"/>
                    <a:pt x="21159" y="9138"/>
                    <a:pt x="20359" y="12462"/>
                  </a:cubicBezTo>
                  <a:cubicBezTo>
                    <a:pt x="19559" y="15785"/>
                    <a:pt x="13826" y="19938"/>
                    <a:pt x="11026" y="20769"/>
                  </a:cubicBezTo>
                  <a:cubicBezTo>
                    <a:pt x="8226" y="21600"/>
                    <a:pt x="5159" y="20354"/>
                    <a:pt x="3292" y="18277"/>
                  </a:cubicBezTo>
                  <a:cubicBezTo>
                    <a:pt x="1426" y="16200"/>
                    <a:pt x="-441" y="12046"/>
                    <a:pt x="92" y="9138"/>
                  </a:cubicBezTo>
                  <a:cubicBezTo>
                    <a:pt x="626" y="6231"/>
                    <a:pt x="5159" y="2077"/>
                    <a:pt x="6492" y="0"/>
                  </a:cubicBezTo>
                </a:path>
              </a:pathLst>
            </a:cu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4" name="Line 19"/>
            <p:cNvSpPr>
              <a:spLocks noChangeShapeType="1"/>
            </p:cNvSpPr>
            <p:nvPr/>
          </p:nvSpPr>
          <p:spPr bwMode="auto">
            <a:xfrm>
              <a:off x="1843" y="1812"/>
              <a:ext cx="424" cy="2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5" name="Line 20"/>
            <p:cNvSpPr>
              <a:spLocks noChangeShapeType="1"/>
            </p:cNvSpPr>
            <p:nvPr/>
          </p:nvSpPr>
          <p:spPr bwMode="auto">
            <a:xfrm>
              <a:off x="955" y="1625"/>
              <a:ext cx="381" cy="224"/>
            </a:xfrm>
            <a:prstGeom prst="line">
              <a:avLst/>
            </a:prstGeom>
            <a:noFill/>
            <a:ln w="12700" cap="flat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sp>
        <p:nvSpPr>
          <p:cNvPr id="46" name="Rounded Rectangle 45"/>
          <p:cNvSpPr/>
          <p:nvPr/>
        </p:nvSpPr>
        <p:spPr bwMode="auto">
          <a:xfrm>
            <a:off x="7557747" y="6945408"/>
            <a:ext cx="4268067" cy="6354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Arial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47" name="Rounded Rectangle 46"/>
          <p:cNvSpPr/>
          <p:nvPr/>
        </p:nvSpPr>
        <p:spPr bwMode="auto">
          <a:xfrm>
            <a:off x="1244600" y="6945408"/>
            <a:ext cx="4268067" cy="6354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Arial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48" name="TextBox 21"/>
          <p:cNvSpPr txBox="1">
            <a:spLocks noChangeArrowheads="1"/>
          </p:cNvSpPr>
          <p:nvPr/>
        </p:nvSpPr>
        <p:spPr bwMode="auto">
          <a:xfrm>
            <a:off x="1488203" y="6998364"/>
            <a:ext cx="4513432" cy="11550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Virtual In-Vivo Dissection</a:t>
            </a:r>
          </a:p>
        </p:txBody>
      </p:sp>
      <p:sp>
        <p:nvSpPr>
          <p:cNvPr id="49" name="TextBox 22"/>
          <p:cNvSpPr txBox="1">
            <a:spLocks noChangeArrowheads="1"/>
          </p:cNvSpPr>
          <p:nvPr/>
        </p:nvSpPr>
        <p:spPr bwMode="auto">
          <a:xfrm>
            <a:off x="7932568" y="6998364"/>
            <a:ext cx="4513432" cy="1155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Post-Mortem Dissection</a:t>
            </a:r>
          </a:p>
        </p:txBody>
      </p:sp>
    </p:spTree>
    <p:extLst>
      <p:ext uri="{BB962C8B-B14F-4D97-AF65-F5344CB8AC3E}">
        <p14:creationId xmlns:p14="http://schemas.microsoft.com/office/powerpoint/2010/main" val="288878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1168400" y="1905000"/>
            <a:ext cx="10820400" cy="56388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grpSp>
        <p:nvGrpSpPr>
          <p:cNvPr id="42" name="Group 40"/>
          <p:cNvGrpSpPr>
            <a:grpSpLocks/>
          </p:cNvGrpSpPr>
          <p:nvPr/>
        </p:nvGrpSpPr>
        <p:grpSpPr bwMode="auto">
          <a:xfrm>
            <a:off x="1549400" y="2133601"/>
            <a:ext cx="10245031" cy="5105400"/>
            <a:chOff x="300" y="2190"/>
            <a:chExt cx="5059" cy="2004"/>
          </a:xfrm>
        </p:grpSpPr>
        <p:graphicFrame>
          <p:nvGraphicFramePr>
            <p:cNvPr id="43" name="Object 2"/>
            <p:cNvGraphicFramePr>
              <a:graphicFrameLocks noChangeAspect="1"/>
            </p:cNvGraphicFramePr>
            <p:nvPr/>
          </p:nvGraphicFramePr>
          <p:xfrm>
            <a:off x="3108" y="2370"/>
            <a:ext cx="911" cy="6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38" name="Photo Editor Photo" r:id="rId3" imgW="2762636" imgH="2133898" progId="">
                    <p:embed/>
                  </p:oleObj>
                </mc:Choice>
                <mc:Fallback>
                  <p:oleObj name="Photo Editor Photo" r:id="rId3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08" y="2370"/>
                          <a:ext cx="911" cy="66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1207926"/>
                </p:ext>
              </p:extLst>
            </p:nvPr>
          </p:nvGraphicFramePr>
          <p:xfrm>
            <a:off x="3039" y="2220"/>
            <a:ext cx="1089" cy="98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39" name="Photo Editor Photo" r:id="rId5" imgW="8345065" imgH="7992591" progId="">
                    <p:embed/>
                  </p:oleObj>
                </mc:Choice>
                <mc:Fallback>
                  <p:oleObj name="Photo Editor Photo" r:id="rId5" imgW="8345065" imgH="7992591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39" y="2220"/>
                          <a:ext cx="1089" cy="98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5" name="Object 4"/>
            <p:cNvGraphicFramePr>
              <a:graphicFrameLocks noChangeAspect="1"/>
            </p:cNvGraphicFramePr>
            <p:nvPr/>
          </p:nvGraphicFramePr>
          <p:xfrm>
            <a:off x="3039" y="3212"/>
            <a:ext cx="912" cy="6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40" name="Photo Editor Photo" r:id="rId7" imgW="2762636" imgH="2133898" progId="">
                    <p:embed/>
                  </p:oleObj>
                </mc:Choice>
                <mc:Fallback>
                  <p:oleObj name="Photo Editor Photo" r:id="rId7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39" y="3212"/>
                          <a:ext cx="912" cy="66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6" name="Object 5"/>
            <p:cNvGraphicFramePr>
              <a:graphicFrameLocks noChangeAspect="1"/>
            </p:cNvGraphicFramePr>
            <p:nvPr/>
          </p:nvGraphicFramePr>
          <p:xfrm>
            <a:off x="2954" y="3117"/>
            <a:ext cx="1046" cy="7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41" name="Photo Editor Photo" r:id="rId8" imgW="9752381" imgH="7942857" progId="">
                    <p:embed/>
                  </p:oleObj>
                </mc:Choice>
                <mc:Fallback>
                  <p:oleObj name="Photo Editor Photo" r:id="rId8" imgW="9752381" imgH="7942857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54" y="3117"/>
                          <a:ext cx="1046" cy="769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7" name="Object 6"/>
            <p:cNvGraphicFramePr>
              <a:graphicFrameLocks noChangeAspect="1"/>
            </p:cNvGraphicFramePr>
            <p:nvPr/>
          </p:nvGraphicFramePr>
          <p:xfrm>
            <a:off x="4354" y="2381"/>
            <a:ext cx="934" cy="69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42" name="Photo Editor Photo" r:id="rId10" imgW="2838846" imgH="1971950" progId="">
                    <p:embed/>
                  </p:oleObj>
                </mc:Choice>
                <mc:Fallback>
                  <p:oleObj name="Photo Editor Photo" r:id="rId10" imgW="2838846" imgH="197195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54" y="2381"/>
                          <a:ext cx="934" cy="69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8" name="Object 7"/>
            <p:cNvGraphicFramePr>
              <a:graphicFrameLocks noChangeAspect="1"/>
            </p:cNvGraphicFramePr>
            <p:nvPr/>
          </p:nvGraphicFramePr>
          <p:xfrm>
            <a:off x="4541" y="2577"/>
            <a:ext cx="510" cy="4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43" name="Photo Editor Photo" r:id="rId12" imgW="10600000" imgH="10057143" progId="">
                    <p:embed/>
                  </p:oleObj>
                </mc:Choice>
                <mc:Fallback>
                  <p:oleObj name="Photo Editor Photo" r:id="rId12" imgW="10600000" imgH="10057143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41" y="2577"/>
                          <a:ext cx="510" cy="47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9" name="Object 8"/>
            <p:cNvGraphicFramePr>
              <a:graphicFrameLocks noChangeAspect="1"/>
            </p:cNvGraphicFramePr>
            <p:nvPr/>
          </p:nvGraphicFramePr>
          <p:xfrm>
            <a:off x="4354" y="3168"/>
            <a:ext cx="934" cy="6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44" name="Photo Editor Photo" r:id="rId14" imgW="2838846" imgH="1971950" progId="">
                    <p:embed/>
                  </p:oleObj>
                </mc:Choice>
                <mc:Fallback>
                  <p:oleObj name="Photo Editor Photo" r:id="rId14" imgW="2838846" imgH="197195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54" y="3168"/>
                          <a:ext cx="934" cy="6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0" name="Object 9"/>
            <p:cNvGraphicFramePr>
              <a:graphicFrameLocks noChangeAspect="1"/>
            </p:cNvGraphicFramePr>
            <p:nvPr/>
          </p:nvGraphicFramePr>
          <p:xfrm>
            <a:off x="4526" y="3273"/>
            <a:ext cx="824" cy="6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45" name="Photo Editor Photo" r:id="rId15" imgW="9771429" imgH="8257143" progId="">
                    <p:embed/>
                  </p:oleObj>
                </mc:Choice>
                <mc:Fallback>
                  <p:oleObj name="Photo Editor Photo" r:id="rId15" imgW="9771429" imgH="8257143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26" y="3273"/>
                          <a:ext cx="824" cy="65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" name="Object 10"/>
            <p:cNvGraphicFramePr>
              <a:graphicFrameLocks noChangeAspect="1"/>
            </p:cNvGraphicFramePr>
            <p:nvPr/>
          </p:nvGraphicFramePr>
          <p:xfrm>
            <a:off x="1774" y="3227"/>
            <a:ext cx="912" cy="6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46" name="Photo Editor Photo" r:id="rId17" imgW="2762636" imgH="2133898" progId="">
                    <p:embed/>
                  </p:oleObj>
                </mc:Choice>
                <mc:Fallback>
                  <p:oleObj name="Photo Editor Photo" r:id="rId17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74" y="3227"/>
                          <a:ext cx="912" cy="66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2" name="Object 11"/>
            <p:cNvGraphicFramePr>
              <a:graphicFrameLocks noChangeAspect="1"/>
            </p:cNvGraphicFramePr>
            <p:nvPr/>
          </p:nvGraphicFramePr>
          <p:xfrm>
            <a:off x="1650" y="3038"/>
            <a:ext cx="1120" cy="9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47" name="Photo Editor Photo" r:id="rId18" imgW="10552381" imgH="9993120" progId="">
                    <p:embed/>
                  </p:oleObj>
                </mc:Choice>
                <mc:Fallback>
                  <p:oleObj name="Photo Editor Photo" r:id="rId18" imgW="10552381" imgH="999312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50" y="3038"/>
                          <a:ext cx="1120" cy="999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3" name="Object 12"/>
            <p:cNvGraphicFramePr>
              <a:graphicFrameLocks noChangeAspect="1"/>
            </p:cNvGraphicFramePr>
            <p:nvPr/>
          </p:nvGraphicFramePr>
          <p:xfrm>
            <a:off x="436" y="3254"/>
            <a:ext cx="912" cy="6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48" name="Photo Editor Photo" r:id="rId20" imgW="2762636" imgH="2133898" progId="">
                    <p:embed/>
                  </p:oleObj>
                </mc:Choice>
                <mc:Fallback>
                  <p:oleObj name="Photo Editor Photo" r:id="rId20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6" y="3254"/>
                          <a:ext cx="912" cy="66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4" name="Object 13"/>
            <p:cNvGraphicFramePr>
              <a:graphicFrameLocks noChangeAspect="1"/>
            </p:cNvGraphicFramePr>
            <p:nvPr/>
          </p:nvGraphicFramePr>
          <p:xfrm>
            <a:off x="579" y="3635"/>
            <a:ext cx="324" cy="2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49" name="Photo Editor Photo" r:id="rId21" imgW="7876190" imgH="5838095" progId="">
                    <p:embed/>
                  </p:oleObj>
                </mc:Choice>
                <mc:Fallback>
                  <p:oleObj name="Photo Editor Photo" r:id="rId21" imgW="7876190" imgH="5838095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2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79" y="3635"/>
                          <a:ext cx="324" cy="226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5" name="Text Box 15"/>
            <p:cNvSpPr txBox="1">
              <a:spLocks noChangeArrowheads="1"/>
            </p:cNvSpPr>
            <p:nvPr/>
          </p:nvSpPr>
          <p:spPr bwMode="auto">
            <a:xfrm>
              <a:off x="3806" y="2216"/>
              <a:ext cx="870" cy="1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400" b="1" dirty="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PROJECTION</a:t>
              </a:r>
              <a:endParaRPr lang="en-GB" sz="1200" b="1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6" name="Text Box 16"/>
            <p:cNvSpPr txBox="1">
              <a:spLocks noChangeArrowheads="1"/>
            </p:cNvSpPr>
            <p:nvPr/>
          </p:nvSpPr>
          <p:spPr bwMode="auto">
            <a:xfrm>
              <a:off x="3626" y="3219"/>
              <a:ext cx="1101" cy="1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400" b="1" dirty="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COMMISSURAL</a:t>
              </a:r>
              <a:endParaRPr lang="en-GB" sz="1200" b="1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7" name="Text Box 17"/>
            <p:cNvSpPr txBox="1">
              <a:spLocks noChangeArrowheads="1"/>
            </p:cNvSpPr>
            <p:nvPr/>
          </p:nvSpPr>
          <p:spPr bwMode="auto">
            <a:xfrm>
              <a:off x="1088" y="2244"/>
              <a:ext cx="998" cy="1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400" b="1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ASSOCIATION</a:t>
              </a:r>
              <a:endParaRPr lang="en-GB" sz="1200" b="1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8" name="Text Box 18"/>
            <p:cNvSpPr txBox="1">
              <a:spLocks noChangeArrowheads="1"/>
            </p:cNvSpPr>
            <p:nvPr/>
          </p:nvSpPr>
          <p:spPr bwMode="auto">
            <a:xfrm>
              <a:off x="2969" y="2986"/>
              <a:ext cx="1091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Corona radiata</a:t>
              </a:r>
            </a:p>
          </p:txBody>
        </p:sp>
        <p:sp>
          <p:nvSpPr>
            <p:cNvPr id="59" name="Text Box 19"/>
            <p:cNvSpPr txBox="1">
              <a:spLocks noChangeArrowheads="1"/>
            </p:cNvSpPr>
            <p:nvPr/>
          </p:nvSpPr>
          <p:spPr bwMode="auto">
            <a:xfrm>
              <a:off x="4385" y="3047"/>
              <a:ext cx="871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Fornix</a:t>
              </a:r>
            </a:p>
          </p:txBody>
        </p:sp>
        <p:sp>
          <p:nvSpPr>
            <p:cNvPr id="60" name="Text Box 20"/>
            <p:cNvSpPr txBox="1">
              <a:spLocks noChangeArrowheads="1"/>
            </p:cNvSpPr>
            <p:nvPr/>
          </p:nvSpPr>
          <p:spPr bwMode="auto">
            <a:xfrm>
              <a:off x="3077" y="3821"/>
              <a:ext cx="874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Corpus callosum</a:t>
              </a:r>
            </a:p>
          </p:txBody>
        </p:sp>
        <p:grpSp>
          <p:nvGrpSpPr>
            <p:cNvPr id="61" name="Group 21"/>
            <p:cNvGrpSpPr>
              <a:grpSpLocks/>
            </p:cNvGrpSpPr>
            <p:nvPr/>
          </p:nvGrpSpPr>
          <p:grpSpPr bwMode="auto">
            <a:xfrm>
              <a:off x="1090" y="2804"/>
              <a:ext cx="911" cy="664"/>
              <a:chOff x="1536" y="3696"/>
              <a:chExt cx="1406" cy="1087"/>
            </a:xfrm>
          </p:grpSpPr>
          <p:graphicFrame>
            <p:nvGraphicFramePr>
              <p:cNvPr id="72" name="Object 18"/>
              <p:cNvGraphicFramePr>
                <a:graphicFrameLocks noChangeAspect="1"/>
              </p:cNvGraphicFramePr>
              <p:nvPr/>
            </p:nvGraphicFramePr>
            <p:xfrm>
              <a:off x="1536" y="3696"/>
              <a:ext cx="1406" cy="108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250" name="Photo Editor Photo" r:id="rId23" imgW="2762636" imgH="2133898" progId="">
                      <p:embed/>
                    </p:oleObj>
                  </mc:Choice>
                  <mc:Fallback>
                    <p:oleObj name="Photo Editor Photo" r:id="rId23" imgW="2762636" imgH="2133898" progId="">
                      <p:embed/>
                      <p:pic>
                        <p:nvPicPr>
                          <p:cNvPr id="0" name=""/>
                          <p:cNvPicPr preferRelativeResize="0"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4">
                            <a:lum bright="20000" contrast="-40000"/>
                            <a:grayscl/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536" y="3696"/>
                            <a:ext cx="1406" cy="1087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00CC99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3" name="Object 19"/>
              <p:cNvGraphicFramePr>
                <a:graphicFrameLocks noChangeAspect="1"/>
              </p:cNvGraphicFramePr>
              <p:nvPr/>
            </p:nvGraphicFramePr>
            <p:xfrm>
              <a:off x="1766" y="3801"/>
              <a:ext cx="1037" cy="98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251" name="Photo Editor Photo" r:id="rId24" imgW="10552381" imgH="10000000" progId="">
                      <p:embed/>
                    </p:oleObj>
                  </mc:Choice>
                  <mc:Fallback>
                    <p:oleObj name="Photo Editor Photo" r:id="rId24" imgW="10552381" imgH="10000000" progId="">
                      <p:embed/>
                      <p:pic>
                        <p:nvPicPr>
                          <p:cNvPr id="0" name=""/>
                          <p:cNvPicPr preferRelativeResize="0"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2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766" y="3801"/>
                            <a:ext cx="1037" cy="982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62" name="Object 14"/>
            <p:cNvGraphicFramePr>
              <a:graphicFrameLocks noChangeAspect="1"/>
            </p:cNvGraphicFramePr>
            <p:nvPr/>
          </p:nvGraphicFramePr>
          <p:xfrm>
            <a:off x="436" y="2288"/>
            <a:ext cx="934" cy="6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2" name="Photo Editor Photo" r:id="rId26" imgW="2838846" imgH="1971950" progId="">
                    <p:embed/>
                  </p:oleObj>
                </mc:Choice>
                <mc:Fallback>
                  <p:oleObj name="Photo Editor Photo" r:id="rId26" imgW="2838846" imgH="1971950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6" y="2288"/>
                          <a:ext cx="934" cy="6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3" name="Object 15"/>
            <p:cNvGraphicFramePr>
              <a:graphicFrameLocks noChangeAspect="1"/>
            </p:cNvGraphicFramePr>
            <p:nvPr/>
          </p:nvGraphicFramePr>
          <p:xfrm>
            <a:off x="300" y="2190"/>
            <a:ext cx="1101" cy="88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3" name="Photo Editor Photo" r:id="rId27" imgW="11069595" imgH="10259857" progId="">
                    <p:embed/>
                  </p:oleObj>
                </mc:Choice>
                <mc:Fallback>
                  <p:oleObj name="Photo Editor Photo" r:id="rId27" imgW="11069595" imgH="10259857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2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0" y="2190"/>
                          <a:ext cx="1101" cy="88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4" name="Object 16"/>
            <p:cNvGraphicFramePr>
              <a:graphicFrameLocks noChangeAspect="1"/>
            </p:cNvGraphicFramePr>
            <p:nvPr/>
          </p:nvGraphicFramePr>
          <p:xfrm>
            <a:off x="1796" y="2333"/>
            <a:ext cx="912" cy="6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4" name="Photo Editor Photo" r:id="rId29" imgW="2762636" imgH="2133898" progId="">
                    <p:embed/>
                  </p:oleObj>
                </mc:Choice>
                <mc:Fallback>
                  <p:oleObj name="Photo Editor Photo" r:id="rId29" imgW="2762636" imgH="2133898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20000" contrast="-40000"/>
                          <a:grayscl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96" y="2333"/>
                          <a:ext cx="912" cy="66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00CC99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5" name="Object 17"/>
            <p:cNvGraphicFramePr>
              <a:graphicFrameLocks noChangeAspect="1"/>
            </p:cNvGraphicFramePr>
            <p:nvPr/>
          </p:nvGraphicFramePr>
          <p:xfrm>
            <a:off x="2013" y="2453"/>
            <a:ext cx="819" cy="5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5" name="Photo Editor Photo" r:id="rId30" imgW="9742857" imgH="6990476" progId="">
                    <p:embed/>
                  </p:oleObj>
                </mc:Choice>
                <mc:Fallback>
                  <p:oleObj name="Photo Editor Photo" r:id="rId30" imgW="9742857" imgH="6990476" progId="">
                    <p:embed/>
                    <p:pic>
                      <p:nvPicPr>
                        <p:cNvPr id="0" name=""/>
                        <p:cNvPicPr preferRelativeResize="0">
                          <a:picLocks noChangeAspect="1" noChangeArrowheads="1"/>
                        </p:cNvPicPr>
                        <p:nvPr/>
                      </p:nvPicPr>
                      <p:blipFill>
                        <a:blip r:embed="rId3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13" y="2453"/>
                          <a:ext cx="819" cy="55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6" name="Text Box 28"/>
            <p:cNvSpPr txBox="1">
              <a:spLocks noChangeArrowheads="1"/>
            </p:cNvSpPr>
            <p:nvPr/>
          </p:nvSpPr>
          <p:spPr bwMode="auto">
            <a:xfrm>
              <a:off x="4272" y="3821"/>
              <a:ext cx="1087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Anterior commissure</a:t>
              </a:r>
            </a:p>
          </p:txBody>
        </p:sp>
        <p:sp>
          <p:nvSpPr>
            <p:cNvPr id="67" name="Text Box 29"/>
            <p:cNvSpPr txBox="1">
              <a:spLocks noChangeArrowheads="1"/>
            </p:cNvSpPr>
            <p:nvPr/>
          </p:nvSpPr>
          <p:spPr bwMode="auto">
            <a:xfrm>
              <a:off x="435" y="2922"/>
              <a:ext cx="872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Cingulum</a:t>
              </a:r>
            </a:p>
          </p:txBody>
        </p:sp>
        <p:sp>
          <p:nvSpPr>
            <p:cNvPr id="68" name="Text Box 30"/>
            <p:cNvSpPr txBox="1">
              <a:spLocks noChangeArrowheads="1"/>
            </p:cNvSpPr>
            <p:nvPr/>
          </p:nvSpPr>
          <p:spPr bwMode="auto">
            <a:xfrm>
              <a:off x="1901" y="2951"/>
              <a:ext cx="872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 dirty="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Inferior longitudinal</a:t>
              </a:r>
            </a:p>
          </p:txBody>
        </p:sp>
        <p:sp>
          <p:nvSpPr>
            <p:cNvPr id="69" name="Text Box 31"/>
            <p:cNvSpPr txBox="1">
              <a:spLocks noChangeArrowheads="1"/>
            </p:cNvSpPr>
            <p:nvPr/>
          </p:nvSpPr>
          <p:spPr bwMode="auto">
            <a:xfrm>
              <a:off x="1153" y="3450"/>
              <a:ext cx="871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 dirty="0" err="1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Arcuate</a:t>
              </a:r>
              <a:endParaRPr lang="en-GB" sz="1800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70" name="Text Box 32"/>
            <p:cNvSpPr txBox="1">
              <a:spLocks noChangeArrowheads="1"/>
            </p:cNvSpPr>
            <p:nvPr/>
          </p:nvSpPr>
          <p:spPr bwMode="auto">
            <a:xfrm>
              <a:off x="467" y="3889"/>
              <a:ext cx="873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Uncinate</a:t>
              </a:r>
            </a:p>
          </p:txBody>
        </p:sp>
        <p:sp>
          <p:nvSpPr>
            <p:cNvPr id="71" name="Text Box 33"/>
            <p:cNvSpPr txBox="1">
              <a:spLocks noChangeArrowheads="1"/>
            </p:cNvSpPr>
            <p:nvPr/>
          </p:nvSpPr>
          <p:spPr bwMode="auto">
            <a:xfrm>
              <a:off x="1632" y="3887"/>
              <a:ext cx="1219" cy="3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GB" sz="1800">
                  <a:solidFill>
                    <a:srgbClr val="000000"/>
                  </a:solidFill>
                  <a:latin typeface="Times New Roman" charset="0"/>
                  <a:ea typeface="ＭＳ Ｐゴシック" charset="-128"/>
                  <a:cs typeface="ＭＳ Ｐゴシック" charset="-128"/>
                </a:rPr>
                <a:t>Inferior fronto-occipital</a:t>
              </a:r>
            </a:p>
          </p:txBody>
        </p:sp>
      </p:grpSp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4292601" y="152400"/>
            <a:ext cx="7924800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expectation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8255001" y="9311045"/>
            <a:ext cx="3539430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</a:rPr>
              <a:t>Courtesy of </a:t>
            </a:r>
            <a:r>
              <a:rPr lang="en-US" sz="2000" dirty="0" err="1" smtClean="0">
                <a:solidFill>
                  <a:srgbClr val="FFFFFF"/>
                </a:solidFill>
              </a:rPr>
              <a:t>Flavio</a:t>
            </a:r>
            <a:r>
              <a:rPr lang="en-US" sz="2000" dirty="0" smtClean="0">
                <a:solidFill>
                  <a:srgbClr val="FFFFFF"/>
                </a:solidFill>
              </a:rPr>
              <a:t> Dell’ </a:t>
            </a:r>
            <a:r>
              <a:rPr lang="en-US" sz="2000" dirty="0" err="1" smtClean="0">
                <a:solidFill>
                  <a:srgbClr val="FFFFFF"/>
                </a:solidFill>
              </a:rPr>
              <a:t>Acqua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9132452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5634489" y="152400"/>
            <a:ext cx="658291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Data quality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37" name="Group 2"/>
          <p:cNvGrpSpPr>
            <a:grpSpLocks/>
          </p:cNvGrpSpPr>
          <p:nvPr/>
        </p:nvGrpSpPr>
        <p:grpSpPr bwMode="auto">
          <a:xfrm>
            <a:off x="177800" y="1489166"/>
            <a:ext cx="8108856" cy="3006634"/>
            <a:chOff x="0" y="0"/>
            <a:chExt cx="4088" cy="1725"/>
          </a:xfrm>
        </p:grpSpPr>
        <p:sp>
          <p:nvSpPr>
            <p:cNvPr id="38" name="Rectangle 3"/>
            <p:cNvSpPr>
              <a:spLocks/>
            </p:cNvSpPr>
            <p:nvPr/>
          </p:nvSpPr>
          <p:spPr bwMode="auto">
            <a:xfrm>
              <a:off x="0" y="0"/>
              <a:ext cx="4088" cy="1725"/>
            </a:xfrm>
            <a:prstGeom prst="rect">
              <a:avLst/>
            </a:prstGeom>
            <a:solidFill>
              <a:srgbClr val="000000"/>
            </a:solidFill>
            <a:ln w="9525" cap="flat">
              <a:solidFill>
                <a:srgbClr val="7575D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39" name="Picture 4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04" y="299"/>
              <a:ext cx="1636" cy="1354"/>
            </a:xfrm>
            <a:prstGeom prst="rect">
              <a:avLst/>
            </a:prstGeom>
            <a:noFill/>
            <a:ln w="25400" cap="flat">
              <a:noFill/>
              <a:miter lim="800000"/>
              <a:headEnd/>
              <a:tailEnd/>
            </a:ln>
          </p:spPr>
        </p:pic>
        <p:pic>
          <p:nvPicPr>
            <p:cNvPr id="75" name="Picture 5"/>
            <p:cNvPicPr>
              <a:picLocks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078" y="270"/>
              <a:ext cx="1718" cy="1398"/>
            </a:xfrm>
            <a:prstGeom prst="rect">
              <a:avLst/>
            </a:prstGeom>
            <a:noFill/>
            <a:ln w="25400" cap="flat">
              <a:noFill/>
              <a:miter lim="800000"/>
              <a:headEnd/>
              <a:tailEnd/>
            </a:ln>
          </p:spPr>
        </p:pic>
        <p:sp>
          <p:nvSpPr>
            <p:cNvPr id="76" name="Rectangle 6"/>
            <p:cNvSpPr>
              <a:spLocks/>
            </p:cNvSpPr>
            <p:nvPr/>
          </p:nvSpPr>
          <p:spPr bwMode="auto">
            <a:xfrm>
              <a:off x="1913" y="21"/>
              <a:ext cx="2009" cy="328"/>
            </a:xfrm>
            <a:prstGeom prst="rect">
              <a:avLst/>
            </a:prstGeom>
            <a:noFill/>
            <a:ln w="9525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FFFFFF"/>
                  </a:solidFill>
                  <a:latin typeface="Calibri" charset="0"/>
                  <a:ea typeface="Calibri" charset="0"/>
                  <a:cs typeface="Calibri" charset="0"/>
                  <a:sym typeface="Calibri" charset="0"/>
                </a:rPr>
                <a:t>high SNR</a:t>
              </a:r>
            </a:p>
          </p:txBody>
        </p:sp>
        <p:sp>
          <p:nvSpPr>
            <p:cNvPr id="77" name="Rectangle 7"/>
            <p:cNvSpPr>
              <a:spLocks/>
            </p:cNvSpPr>
            <p:nvPr/>
          </p:nvSpPr>
          <p:spPr bwMode="auto">
            <a:xfrm>
              <a:off x="138" y="21"/>
              <a:ext cx="2009" cy="328"/>
            </a:xfrm>
            <a:prstGeom prst="rect">
              <a:avLst/>
            </a:prstGeom>
            <a:noFill/>
            <a:ln w="9525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FFFFFF"/>
                  </a:solidFill>
                  <a:latin typeface="Calibri" charset="0"/>
                  <a:ea typeface="Calibri" charset="0"/>
                  <a:cs typeface="Calibri" charset="0"/>
                  <a:sym typeface="Calibri" charset="0"/>
                </a:rPr>
                <a:t>low SNR</a:t>
              </a:r>
            </a:p>
          </p:txBody>
        </p:sp>
      </p:grpSp>
      <p:grpSp>
        <p:nvGrpSpPr>
          <p:cNvPr id="78" name="Group 8"/>
          <p:cNvGrpSpPr>
            <a:grpSpLocks/>
          </p:cNvGrpSpPr>
          <p:nvPr/>
        </p:nvGrpSpPr>
        <p:grpSpPr bwMode="auto">
          <a:xfrm>
            <a:off x="8614286" y="2283851"/>
            <a:ext cx="4212714" cy="4686004"/>
            <a:chOff x="0" y="0"/>
            <a:chExt cx="2472" cy="3104"/>
          </a:xfrm>
        </p:grpSpPr>
        <p:pic>
          <p:nvPicPr>
            <p:cNvPr id="79" name="Picture 9"/>
            <p:cNvPicPr>
              <a:picLocks noChangeAspect="1" noChangeArrowheads="1"/>
            </p:cNvPicPr>
            <p:nvPr/>
          </p:nvPicPr>
          <p:blipFill>
            <a:blip r:embed="rId4"/>
            <a:srcRect l="29045" r="6845" b="33160"/>
            <a:stretch>
              <a:fillRect/>
            </a:stretch>
          </p:blipFill>
          <p:spPr bwMode="auto">
            <a:xfrm>
              <a:off x="0" y="8"/>
              <a:ext cx="2472" cy="3096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80" name="Freeform 10"/>
            <p:cNvSpPr>
              <a:spLocks/>
            </p:cNvSpPr>
            <p:nvPr/>
          </p:nvSpPr>
          <p:spPr bwMode="auto">
            <a:xfrm>
              <a:off x="160" y="1453"/>
              <a:ext cx="970" cy="1461"/>
            </a:xfrm>
            <a:custGeom>
              <a:avLst/>
              <a:gdLst/>
              <a:ahLst/>
              <a:cxnLst>
                <a:cxn ang="0">
                  <a:pos x="21600" y="21600"/>
                </a:cxn>
                <a:cxn ang="0">
                  <a:pos x="20888" y="11509"/>
                </a:cxn>
                <a:cxn ang="0">
                  <a:pos x="18040" y="4572"/>
                </a:cxn>
                <a:cxn ang="0">
                  <a:pos x="12580" y="946"/>
                </a:cxn>
                <a:cxn ang="0">
                  <a:pos x="8070" y="0"/>
                </a:cxn>
                <a:cxn ang="0">
                  <a:pos x="0" y="473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20888" y="11509"/>
                  </a:lnTo>
                  <a:lnTo>
                    <a:pt x="18040" y="4572"/>
                  </a:lnTo>
                  <a:cubicBezTo>
                    <a:pt x="18040" y="4572"/>
                    <a:pt x="13055" y="1104"/>
                    <a:pt x="12580" y="946"/>
                  </a:cubicBezTo>
                  <a:cubicBezTo>
                    <a:pt x="12105" y="788"/>
                    <a:pt x="8070" y="0"/>
                    <a:pt x="8070" y="0"/>
                  </a:cubicBezTo>
                  <a:lnTo>
                    <a:pt x="0" y="473"/>
                  </a:lnTo>
                </a:path>
              </a:pathLst>
            </a:custGeom>
            <a:noFill/>
            <a:ln w="101600" cap="flat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81" name="Freeform 11"/>
            <p:cNvSpPr>
              <a:spLocks/>
            </p:cNvSpPr>
            <p:nvPr/>
          </p:nvSpPr>
          <p:spPr bwMode="auto">
            <a:xfrm>
              <a:off x="818" y="341"/>
              <a:ext cx="171" cy="1429"/>
            </a:xfrm>
            <a:custGeom>
              <a:avLst/>
              <a:gdLst/>
              <a:ahLst/>
              <a:cxnLst>
                <a:cxn ang="0">
                  <a:pos x="21600" y="21600"/>
                </a:cxn>
                <a:cxn ang="0">
                  <a:pos x="8100" y="16281"/>
                </a:cxn>
                <a:cxn ang="0">
                  <a:pos x="1350" y="11284"/>
                </a:cxn>
                <a:cxn ang="0">
                  <a:pos x="0" y="6770"/>
                </a:cxn>
                <a:cxn ang="0">
                  <a:pos x="2700" y="2579"/>
                </a:cxn>
                <a:cxn ang="0">
                  <a:pos x="5400" y="0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8100" y="16281"/>
                  </a:lnTo>
                  <a:lnTo>
                    <a:pt x="1350" y="11284"/>
                  </a:lnTo>
                  <a:lnTo>
                    <a:pt x="0" y="6770"/>
                  </a:lnTo>
                  <a:lnTo>
                    <a:pt x="2700" y="2579"/>
                  </a:lnTo>
                  <a:lnTo>
                    <a:pt x="5400" y="0"/>
                  </a:lnTo>
                </a:path>
              </a:pathLst>
            </a:custGeom>
            <a:noFill/>
            <a:ln w="76200" cap="flat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82" name="Group 12"/>
          <p:cNvGrpSpPr>
            <a:grpSpLocks/>
          </p:cNvGrpSpPr>
          <p:nvPr/>
        </p:nvGrpSpPr>
        <p:grpSpPr bwMode="auto">
          <a:xfrm>
            <a:off x="101600" y="5246925"/>
            <a:ext cx="8344846" cy="3592275"/>
            <a:chOff x="0" y="0"/>
            <a:chExt cx="4208" cy="2061"/>
          </a:xfrm>
        </p:grpSpPr>
        <p:pic>
          <p:nvPicPr>
            <p:cNvPr id="83" name="Picture 13"/>
            <p:cNvPicPr>
              <a:picLocks noChangeAspect="1" noChangeArrowheads="1"/>
            </p:cNvPicPr>
            <p:nvPr/>
          </p:nvPicPr>
          <p:blipFill>
            <a:blip r:embed="rId5"/>
            <a:srcRect l="2400" t="406" r="1317" b="11787"/>
            <a:stretch>
              <a:fillRect/>
            </a:stretch>
          </p:blipFill>
          <p:spPr bwMode="auto">
            <a:xfrm>
              <a:off x="0" y="0"/>
              <a:ext cx="4208" cy="2061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84" name="Freeform 14"/>
            <p:cNvSpPr>
              <a:spLocks/>
            </p:cNvSpPr>
            <p:nvPr/>
          </p:nvSpPr>
          <p:spPr bwMode="auto">
            <a:xfrm>
              <a:off x="162" y="456"/>
              <a:ext cx="1781" cy="1056"/>
            </a:xfrm>
            <a:custGeom>
              <a:avLst/>
              <a:gdLst/>
              <a:ahLst/>
              <a:cxnLst>
                <a:cxn ang="0">
                  <a:pos x="21600" y="21600"/>
                </a:cxn>
                <a:cxn ang="0">
                  <a:pos x="20630" y="20073"/>
                </a:cxn>
                <a:cxn ang="0">
                  <a:pos x="15521" y="18982"/>
                </a:cxn>
                <a:cxn ang="0">
                  <a:pos x="10865" y="13964"/>
                </a:cxn>
                <a:cxn ang="0">
                  <a:pos x="8666" y="10691"/>
                </a:cxn>
                <a:cxn ang="0">
                  <a:pos x="5174" y="3600"/>
                </a:cxn>
                <a:cxn ang="0">
                  <a:pos x="1552" y="1745"/>
                </a:cxn>
                <a:cxn ang="0">
                  <a:pos x="0" y="0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20630" y="20073"/>
                  </a:lnTo>
                  <a:lnTo>
                    <a:pt x="15521" y="18982"/>
                  </a:lnTo>
                  <a:lnTo>
                    <a:pt x="10865" y="13964"/>
                  </a:lnTo>
                  <a:cubicBezTo>
                    <a:pt x="10865" y="13964"/>
                    <a:pt x="8925" y="11345"/>
                    <a:pt x="8666" y="10691"/>
                  </a:cubicBezTo>
                  <a:cubicBezTo>
                    <a:pt x="8407" y="10036"/>
                    <a:pt x="5174" y="3600"/>
                    <a:pt x="5174" y="3600"/>
                  </a:cubicBezTo>
                  <a:lnTo>
                    <a:pt x="1552" y="1745"/>
                  </a:lnTo>
                  <a:lnTo>
                    <a:pt x="0" y="0"/>
                  </a:lnTo>
                </a:path>
              </a:pathLst>
            </a:custGeom>
            <a:noFill/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76820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12"/>
          <p:cNvSpPr>
            <a:spLocks noGrp="1"/>
          </p:cNvSpPr>
          <p:nvPr>
            <p:ph type="title"/>
          </p:nvPr>
        </p:nvSpPr>
        <p:spPr>
          <a:xfrm>
            <a:off x="3490524" y="3251200"/>
            <a:ext cx="8848233" cy="3251200"/>
          </a:xfrm>
          <a:prstGeom prst="rect">
            <a:avLst/>
          </a:prstGeom>
        </p:spPr>
        <p:txBody>
          <a:bodyPr lIns="38100" tIns="38100" rIns="38100" bIns="38100" anchor="b">
            <a:normAutofit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Basic principles</a:t>
            </a:r>
          </a:p>
        </p:txBody>
      </p:sp>
      <p:sp>
        <p:nvSpPr>
          <p:cNvPr id="5" name="Shape 313"/>
          <p:cNvSpPr/>
          <p:nvPr/>
        </p:nvSpPr>
        <p:spPr>
          <a:xfrm flipV="1">
            <a:off x="3071142" y="2828996"/>
            <a:ext cx="2258" cy="4095610"/>
          </a:xfrm>
          <a:prstGeom prst="line">
            <a:avLst/>
          </a:prstGeom>
          <a:ln w="104775" cap="rnd">
            <a:solidFill>
              <a:srgbClr val="F9F9F9"/>
            </a:solidFill>
            <a:prstDash val="sysDot"/>
            <a:round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18764259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2235199" y="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Orientation variability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6" name="Picture 2"/>
          <p:cNvPicPr>
            <a:picLocks noChangeArrowheads="1"/>
          </p:cNvPicPr>
          <p:nvPr/>
        </p:nvPicPr>
        <p:blipFill>
          <a:blip r:embed="rId4"/>
          <a:srcRect l="6180" t="14024" b="2184"/>
          <a:stretch>
            <a:fillRect/>
          </a:stretch>
        </p:blipFill>
        <p:spPr bwMode="auto">
          <a:xfrm>
            <a:off x="6019800" y="1524000"/>
            <a:ext cx="6578600" cy="4422056"/>
          </a:xfrm>
          <a:prstGeom prst="rect">
            <a:avLst/>
          </a:prstGeom>
          <a:noFill/>
          <a:ln w="25400" cap="flat">
            <a:solidFill>
              <a:srgbClr val="FFFF00"/>
            </a:solidFill>
            <a:prstDash val="solid"/>
            <a:miter lim="800000"/>
            <a:headEnd/>
            <a:tailEnd/>
          </a:ln>
        </p:spPr>
      </p:pic>
      <p:grpSp>
        <p:nvGrpSpPr>
          <p:cNvPr id="17" name="Group 4"/>
          <p:cNvGrpSpPr>
            <a:grpSpLocks/>
          </p:cNvGrpSpPr>
          <p:nvPr/>
        </p:nvGrpSpPr>
        <p:grpSpPr bwMode="auto">
          <a:xfrm>
            <a:off x="1320800" y="2598482"/>
            <a:ext cx="3220175" cy="3348691"/>
            <a:chOff x="0" y="0"/>
            <a:chExt cx="2264" cy="2328"/>
          </a:xfrm>
        </p:grpSpPr>
        <p:sp>
          <p:nvSpPr>
            <p:cNvPr id="18" name="AutoShape 5"/>
            <p:cNvSpPr>
              <a:spLocks/>
            </p:cNvSpPr>
            <p:nvPr/>
          </p:nvSpPr>
          <p:spPr bwMode="auto">
            <a:xfrm>
              <a:off x="0" y="0"/>
              <a:ext cx="2264" cy="2328"/>
            </a:xfrm>
            <a:prstGeom prst="roundRect">
              <a:avLst>
                <a:gd name="adj" fmla="val 5296"/>
              </a:avLst>
            </a:prstGeom>
            <a:solidFill>
              <a:srgbClr val="000000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19" name="Picture 6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200" y="656"/>
              <a:ext cx="1864" cy="1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20" name="Rectangle 7"/>
            <p:cNvSpPr>
              <a:spLocks/>
            </p:cNvSpPr>
            <p:nvPr/>
          </p:nvSpPr>
          <p:spPr bwMode="auto">
            <a:xfrm>
              <a:off x="184" y="200"/>
              <a:ext cx="1879" cy="23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700" dirty="0">
                  <a:solidFill>
                    <a:srgbClr val="FFFFFF"/>
                  </a:solidFill>
                  <a:latin typeface="Calibri" charset="0"/>
                  <a:ea typeface="Calibri" charset="0"/>
                  <a:cs typeface="Calibri" charset="0"/>
                  <a:sym typeface="Calibri" charset="0"/>
                </a:rPr>
                <a:t>95% “cone uncertainty”</a:t>
              </a:r>
            </a:p>
          </p:txBody>
        </p:sp>
        <p:sp>
          <p:nvSpPr>
            <p:cNvPr id="21" name="Line 8"/>
            <p:cNvSpPr>
              <a:spLocks noChangeShapeType="1"/>
            </p:cNvSpPr>
            <p:nvPr/>
          </p:nvSpPr>
          <p:spPr bwMode="auto">
            <a:xfrm flipH="1">
              <a:off x="981" y="576"/>
              <a:ext cx="315" cy="453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22" name="Group 9"/>
          <p:cNvGrpSpPr>
            <a:grpSpLocks/>
          </p:cNvGrpSpPr>
          <p:nvPr/>
        </p:nvGrpSpPr>
        <p:grpSpPr bwMode="auto">
          <a:xfrm>
            <a:off x="10568514" y="3744816"/>
            <a:ext cx="1877486" cy="2177799"/>
            <a:chOff x="0" y="0"/>
            <a:chExt cx="1320" cy="1514"/>
          </a:xfrm>
        </p:grpSpPr>
        <p:pic>
          <p:nvPicPr>
            <p:cNvPr id="23" name="Picture 10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0"/>
              <a:ext cx="1320" cy="1514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24" name="Rectangle 11"/>
            <p:cNvSpPr>
              <a:spLocks/>
            </p:cNvSpPr>
            <p:nvPr/>
          </p:nvSpPr>
          <p:spPr bwMode="auto">
            <a:xfrm>
              <a:off x="464" y="96"/>
              <a:ext cx="816" cy="560"/>
            </a:xfrm>
            <a:prstGeom prst="rect">
              <a:avLst/>
            </a:prstGeom>
            <a:noFill/>
            <a:ln w="25400" cap="flat">
              <a:solidFill>
                <a:srgbClr val="FFFF33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532116" y="6172200"/>
            <a:ext cx="2922275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</a:rPr>
              <a:t>Courtesy of Derek Jones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  <p:pic>
        <p:nvPicPr>
          <p:cNvPr id="26" name="1fiber-fodf-random-orientation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5588000" y="6172200"/>
            <a:ext cx="3276600" cy="314761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093200" y="9190831"/>
            <a:ext cx="3805529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</a:rPr>
              <a:t>Courtesy of </a:t>
            </a:r>
            <a:r>
              <a:rPr lang="en-US" sz="2000" dirty="0" err="1" smtClean="0">
                <a:solidFill>
                  <a:srgbClr val="FFFFFF"/>
                </a:solidFill>
              </a:rPr>
              <a:t>Maxime</a:t>
            </a:r>
            <a:r>
              <a:rPr lang="en-US" sz="2000" dirty="0" smtClean="0">
                <a:solidFill>
                  <a:srgbClr val="FFFFFF"/>
                </a:solidFill>
              </a:rPr>
              <a:t> </a:t>
            </a:r>
            <a:r>
              <a:rPr lang="en-US" sz="2000" dirty="0" err="1" smtClean="0">
                <a:solidFill>
                  <a:srgbClr val="FFFFFF"/>
                </a:solidFill>
              </a:rPr>
              <a:t>Descoteaux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  <p:sp>
        <p:nvSpPr>
          <p:cNvPr id="30" name="Rectangle 8"/>
          <p:cNvSpPr>
            <a:spLocks noChangeArrowheads="1"/>
          </p:cNvSpPr>
          <p:nvPr/>
        </p:nvSpPr>
        <p:spPr bwMode="auto">
          <a:xfrm>
            <a:off x="931222" y="1676400"/>
            <a:ext cx="4732977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6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Measuring variability</a:t>
            </a:r>
            <a:endParaRPr lang="en-US" sz="36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Rectangle 8"/>
          <p:cNvSpPr>
            <a:spLocks noChangeArrowheads="1"/>
          </p:cNvSpPr>
          <p:nvPr/>
        </p:nvSpPr>
        <p:spPr bwMode="auto">
          <a:xfrm>
            <a:off x="177801" y="7086600"/>
            <a:ext cx="5638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36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Accounting for variability</a:t>
            </a:r>
            <a:endParaRPr lang="en-US" sz="36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47730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70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3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2387599" y="-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Probabilistic Tracking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00" y="3755076"/>
            <a:ext cx="6699164" cy="348392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134445" y="3119735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Low Uncertainty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258645" y="3119735"/>
            <a:ext cx="2700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High Uncertainty </a:t>
            </a:r>
          </a:p>
        </p:txBody>
      </p:sp>
      <p:pic>
        <p:nvPicPr>
          <p:cNvPr id="29" name="Picture 4" descr="Probabilisticb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483600" y="1066800"/>
            <a:ext cx="3802236" cy="27982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" name="Rectangle 8"/>
          <p:cNvSpPr>
            <a:spLocks noChangeArrowheads="1"/>
          </p:cNvSpPr>
          <p:nvPr/>
        </p:nvSpPr>
        <p:spPr bwMode="auto">
          <a:xfrm>
            <a:off x="8483600" y="3962400"/>
            <a:ext cx="44196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Kaden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E et </a:t>
            </a:r>
            <a:r>
              <a:rPr lang="en-US" sz="20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al.Neuroimage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,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2007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31" name="Picture 3" descr="Probabilistic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788400" y="4419600"/>
            <a:ext cx="2701740" cy="22517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8559800" y="6705600"/>
            <a:ext cx="44450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PICO : Parker GJ, et al.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MRM, 2003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58799" y="1390471"/>
            <a:ext cx="70104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Tractography is repeated multiple times from the same seed to map the intrinsic variability or uncertainty in the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data.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51511" y="7404080"/>
            <a:ext cx="808806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results are described </a:t>
            </a:r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a probability/connectivity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” </a:t>
            </a:r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maps</a:t>
            </a:r>
          </a:p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  <a:sym typeface="Wingdings"/>
            </a:endParaRPr>
          </a:p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T</a:t>
            </a:r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he 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intensity represents the number of streamlines per voxel</a:t>
            </a:r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.</a:t>
            </a:r>
          </a:p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342900" indent="-342900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35" name="fodf-commisural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718051" y="7238494"/>
            <a:ext cx="3333334" cy="196444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7" name="Rectangle 8"/>
          <p:cNvSpPr>
            <a:spLocks noChangeArrowheads="1"/>
          </p:cNvSpPr>
          <p:nvPr/>
        </p:nvSpPr>
        <p:spPr bwMode="auto">
          <a:xfrm>
            <a:off x="8732982" y="9201090"/>
            <a:ext cx="401781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Descoteaux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M 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et al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. TMI, 2009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811218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2387599" y="-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Probabilistic Tracking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910" y="2179948"/>
            <a:ext cx="5228890" cy="309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400" y="2162089"/>
            <a:ext cx="5272590" cy="309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9772" y="5867400"/>
            <a:ext cx="3158428" cy="241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angle 5"/>
          <p:cNvSpPr>
            <a:spLocks/>
          </p:cNvSpPr>
          <p:nvPr/>
        </p:nvSpPr>
        <p:spPr bwMode="auto">
          <a:xfrm>
            <a:off x="7057704" y="5830772"/>
            <a:ext cx="1883096" cy="265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Low Reproducibility</a:t>
            </a:r>
          </a:p>
        </p:txBody>
      </p:sp>
      <p:sp>
        <p:nvSpPr>
          <p:cNvPr id="19" name="Rectangle 6"/>
          <p:cNvSpPr>
            <a:spLocks/>
          </p:cNvSpPr>
          <p:nvPr/>
        </p:nvSpPr>
        <p:spPr bwMode="auto">
          <a:xfrm>
            <a:off x="11201202" y="5830772"/>
            <a:ext cx="1701998" cy="265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High Reproducibility</a:t>
            </a:r>
          </a:p>
        </p:txBody>
      </p:sp>
      <p:sp>
        <p:nvSpPr>
          <p:cNvPr id="20" name="Rectangle 7"/>
          <p:cNvSpPr>
            <a:spLocks/>
          </p:cNvSpPr>
          <p:nvPr/>
        </p:nvSpPr>
        <p:spPr bwMode="auto">
          <a:xfrm>
            <a:off x="2768005" y="1676400"/>
            <a:ext cx="3277195" cy="494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Deterministic </a:t>
            </a:r>
          </a:p>
        </p:txBody>
      </p:sp>
      <p:sp>
        <p:nvSpPr>
          <p:cNvPr id="21" name="Rectangle 10"/>
          <p:cNvSpPr>
            <a:spLocks/>
          </p:cNvSpPr>
          <p:nvPr/>
        </p:nvSpPr>
        <p:spPr bwMode="auto">
          <a:xfrm>
            <a:off x="8343734" y="1676400"/>
            <a:ext cx="2197266" cy="546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lIns="26764" tIns="26764" rIns="26764" bIns="26764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Probabilistic </a:t>
            </a:r>
          </a:p>
        </p:txBody>
      </p:sp>
      <p:sp>
        <p:nvSpPr>
          <p:cNvPr id="22" name="Rectangle 11"/>
          <p:cNvSpPr>
            <a:spLocks/>
          </p:cNvSpPr>
          <p:nvPr/>
        </p:nvSpPr>
        <p:spPr bwMode="auto">
          <a:xfrm>
            <a:off x="1168400" y="7584757"/>
            <a:ext cx="1130437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Mapping the </a:t>
            </a:r>
            <a:r>
              <a:rPr lang="en-US" sz="32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uncertainty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is not</a:t>
            </a:r>
            <a:r>
              <a:rPr lang="en-US" sz="32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 mapping the </a:t>
            </a:r>
            <a:r>
              <a:rPr lang="en-US" sz="32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anatomical </a:t>
            </a:r>
            <a:r>
              <a:rPr lang="en-US" sz="32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p</a:t>
            </a:r>
            <a:r>
              <a:rPr lang="en-US" sz="32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robability</a:t>
            </a:r>
            <a:endParaRPr lang="en-US" sz="3200" dirty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307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2387599" y="-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Probabilistic Tracking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1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089" y="2293114"/>
            <a:ext cx="5051356" cy="3421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4024" y="2184482"/>
            <a:ext cx="5295776" cy="3530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4"/>
          <p:cNvSpPr>
            <a:spLocks/>
          </p:cNvSpPr>
          <p:nvPr/>
        </p:nvSpPr>
        <p:spPr bwMode="auto">
          <a:xfrm>
            <a:off x="2400970" y="7294602"/>
            <a:ext cx="6448881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Noisy datasets will show more </a:t>
            </a:r>
            <a:r>
              <a:rPr lang="en-US" sz="36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Wingdings"/>
              </a:rPr>
              <a:t></a:t>
            </a:r>
            <a:r>
              <a:rPr lang="en-US" sz="36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  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8811922" y="7229737"/>
            <a:ext cx="2338678" cy="618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4242" tIns="32119" rIns="64242" bIns="32119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ja-JP" sz="3600" dirty="0">
                <a:solidFill>
                  <a:srgbClr val="FFFFFF"/>
                </a:solidFill>
                <a:latin typeface="Calibri" charset="0"/>
                <a:ea typeface="ヒラギノ角ゴ ProN W3" charset="0"/>
                <a:cs typeface="Calibri" charset="0"/>
                <a:sym typeface="Calibri" charset="0"/>
              </a:rPr>
              <a:t>Uncertainty</a:t>
            </a:r>
            <a:endParaRPr lang="en-US" sz="3600" dirty="0">
              <a:solidFill>
                <a:srgbClr val="FFFFFF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94776" y="8758535"/>
            <a:ext cx="3898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Courtesy of </a:t>
            </a:r>
            <a:r>
              <a:rPr lang="en-US" sz="2400" dirty="0" err="1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Flavio</a:t>
            </a:r>
            <a:r>
              <a:rPr lang="en-US" sz="24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 Dell’ </a:t>
            </a:r>
            <a:r>
              <a:rPr lang="en-US" sz="2400" dirty="0" err="1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Acqua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489567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Box 4"/>
          <p:cNvSpPr txBox="1">
            <a:spLocks noChangeArrowheads="1"/>
          </p:cNvSpPr>
          <p:nvPr/>
        </p:nvSpPr>
        <p:spPr bwMode="auto">
          <a:xfrm>
            <a:off x="2387599" y="-152400"/>
            <a:ext cx="105918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Things to remember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82600" y="1052862"/>
            <a:ext cx="11582400" cy="8217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Tractography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is not always </a:t>
            </a:r>
            <a:r>
              <a:rPr lang="en-US" sz="2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commutative</a:t>
            </a:r>
            <a:r>
              <a:rPr lang="en-US" sz="2400" u="sng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endParaRPr lang="en-US" sz="2400" u="sng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400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         - Tracking from A to B can be different from tracking from B to A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!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Not all software performs </a:t>
            </a:r>
            <a:r>
              <a:rPr lang="en-US" sz="24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tractography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in the same </a:t>
            </a:r>
            <a:r>
              <a:rPr lang="en-US" sz="2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way</a:t>
            </a:r>
            <a:endParaRPr lang="en-US" sz="2400" b="1" dirty="0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400" b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U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se </a:t>
            </a: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all the brain as seed-regions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and then ROIs are used to 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visualize 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only streamlines that pass inside them.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Others </a:t>
            </a: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start tracking from a first ROI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and then a second ROIs is used to “filter results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”.</a:t>
            </a: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Dipy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supports both.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defTabSz="914400" fontAlgn="base">
              <a:spcBef>
                <a:spcPct val="5000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Some software includes Boolean </a:t>
            </a: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logic rules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on tracks and ROIs (AND, OR, NOT)  and </a:t>
            </a: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other operators</a:t>
            </a:r>
            <a:r>
              <a:rPr lang="en-US" sz="24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like CUT or SPLIT to remove “spurious” </a:t>
            </a:r>
            <a:r>
              <a:rPr lang="en-US" sz="24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tracks</a:t>
            </a:r>
            <a:endParaRPr lang="en-US" sz="24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404980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6291" y="1551221"/>
            <a:ext cx="9931909" cy="4392379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hape 586"/>
          <p:cNvSpPr>
            <a:spLocks noChangeAspect="1"/>
          </p:cNvSpPr>
          <p:nvPr/>
        </p:nvSpPr>
        <p:spPr>
          <a:xfrm>
            <a:off x="1230734" y="2057400"/>
            <a:ext cx="623466" cy="51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DTI</a:t>
            </a:r>
          </a:p>
        </p:txBody>
      </p:sp>
      <p:sp>
        <p:nvSpPr>
          <p:cNvPr id="15" name="Shape 587"/>
          <p:cNvSpPr>
            <a:spLocks noChangeAspect="1"/>
          </p:cNvSpPr>
          <p:nvPr/>
        </p:nvSpPr>
        <p:spPr>
          <a:xfrm>
            <a:off x="6273800" y="1926844"/>
            <a:ext cx="1153457" cy="51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HARDI</a:t>
            </a:r>
          </a:p>
        </p:txBody>
      </p:sp>
      <p:grpSp>
        <p:nvGrpSpPr>
          <p:cNvPr id="16" name="Group 591"/>
          <p:cNvGrpSpPr>
            <a:grpSpLocks noChangeAspect="1"/>
          </p:cNvGrpSpPr>
          <p:nvPr/>
        </p:nvGrpSpPr>
        <p:grpSpPr>
          <a:xfrm>
            <a:off x="1807970" y="6011600"/>
            <a:ext cx="8580630" cy="3437200"/>
            <a:chOff x="0" y="0"/>
            <a:chExt cx="11290301" cy="4522628"/>
          </a:xfrm>
        </p:grpSpPr>
        <p:pic>
          <p:nvPicPr>
            <p:cNvPr id="17" name="droppedImage.pd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1290301" cy="45226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" name="Shape 589"/>
            <p:cNvSpPr/>
            <p:nvPr/>
          </p:nvSpPr>
          <p:spPr>
            <a:xfrm>
              <a:off x="101599" y="192577"/>
              <a:ext cx="820345" cy="6718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380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  <a:latin typeface="+mn-lt"/>
                  <a:ea typeface="+mn-ea"/>
                  <a:cs typeface="+mn-cs"/>
                  <a:sym typeface="Helvetica Neue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effectLst/>
                </a:defRPr>
              </a:pPr>
              <a:r>
                <a:rPr sz="3800" dirty="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</a:rPr>
                <a:t>DTI</a:t>
              </a:r>
            </a:p>
          </p:txBody>
        </p:sp>
        <p:sp>
          <p:nvSpPr>
            <p:cNvPr id="19" name="Shape 590"/>
            <p:cNvSpPr/>
            <p:nvPr/>
          </p:nvSpPr>
          <p:spPr>
            <a:xfrm>
              <a:off x="9604929" y="10788"/>
              <a:ext cx="1517701" cy="6718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380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  <a:latin typeface="+mn-lt"/>
                  <a:ea typeface="+mn-ea"/>
                  <a:cs typeface="+mn-cs"/>
                  <a:sym typeface="Helvetica Neue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effectLst/>
                </a:defRPr>
              </a:pPr>
              <a:r>
                <a:rPr sz="3800" dirty="0">
                  <a:solidFill>
                    <a:srgbClr val="FFFFFF"/>
                  </a:solidFill>
                  <a:effectLst>
                    <a:outerShdw blurRad="38100" dist="64529" dir="2700000" rotWithShape="0">
                      <a:srgbClr val="000000">
                        <a:alpha val="48275"/>
                      </a:srgbClr>
                    </a:outerShdw>
                  </a:effectLst>
                </a:rPr>
                <a:t>HARDI</a:t>
              </a:r>
            </a:p>
          </p:txBody>
        </p:sp>
      </p:grpSp>
      <p:sp>
        <p:nvSpPr>
          <p:cNvPr id="20" name="Text Box 4"/>
          <p:cNvSpPr txBox="1">
            <a:spLocks noChangeArrowheads="1"/>
          </p:cNvSpPr>
          <p:nvPr/>
        </p:nvSpPr>
        <p:spPr bwMode="auto">
          <a:xfrm>
            <a:off x="-736600" y="152400"/>
            <a:ext cx="135636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Multiple orientations/crossings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65673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Box 4"/>
          <p:cNvSpPr txBox="1">
            <a:spLocks noChangeArrowheads="1"/>
          </p:cNvSpPr>
          <p:nvPr/>
        </p:nvSpPr>
        <p:spPr bwMode="auto">
          <a:xfrm>
            <a:off x="-736600" y="152400"/>
            <a:ext cx="13563601" cy="12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algn="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7200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Multiple orientations/crossings</a:t>
            </a:r>
            <a:endParaRPr lang="it-IT" sz="7200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10" name="Group 9"/>
          <p:cNvGrpSpPr>
            <a:grpSpLocks/>
          </p:cNvGrpSpPr>
          <p:nvPr/>
        </p:nvGrpSpPr>
        <p:grpSpPr bwMode="auto">
          <a:xfrm>
            <a:off x="1517650" y="1790076"/>
            <a:ext cx="9023350" cy="4458324"/>
            <a:chOff x="400" y="195"/>
            <a:chExt cx="6526" cy="3240"/>
          </a:xfrm>
        </p:grpSpPr>
        <p:grpSp>
          <p:nvGrpSpPr>
            <p:cNvPr id="12" name="Group 5"/>
            <p:cNvGrpSpPr>
              <a:grpSpLocks/>
            </p:cNvGrpSpPr>
            <p:nvPr/>
          </p:nvGrpSpPr>
          <p:grpSpPr bwMode="auto">
            <a:xfrm>
              <a:off x="4310" y="195"/>
              <a:ext cx="2616" cy="3240"/>
              <a:chOff x="0" y="0"/>
              <a:chExt cx="2616" cy="3240"/>
            </a:xfrm>
          </p:grpSpPr>
          <p:pic>
            <p:nvPicPr>
              <p:cNvPr id="24" name="Picture 3"/>
              <p:cNvPicPr>
                <a:picLocks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465" t="7211" r="8827" b="17296"/>
              <a:stretch>
                <a:fillRect/>
              </a:stretch>
            </p:blipFill>
            <p:spPr bwMode="auto">
              <a:xfrm>
                <a:off x="0" y="0"/>
                <a:ext cx="2616" cy="32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</p:pic>
          <p:sp>
            <p:nvSpPr>
              <p:cNvPr id="25" name="AutoShape 4"/>
              <p:cNvSpPr>
                <a:spLocks/>
              </p:cNvSpPr>
              <p:nvPr/>
            </p:nvSpPr>
            <p:spPr bwMode="auto">
              <a:xfrm rot="1620000">
                <a:off x="807" y="434"/>
                <a:ext cx="451" cy="265"/>
              </a:xfrm>
              <a:custGeom>
                <a:avLst/>
                <a:gdLst/>
                <a:ahLst/>
                <a:cxnLst/>
                <a:rect l="0" t="0" r="r" b="b"/>
                <a:pathLst>
                  <a:path w="21558" h="21600">
                    <a:moveTo>
                      <a:pt x="42" y="5400"/>
                    </a:moveTo>
                    <a:lnTo>
                      <a:pt x="16929" y="5789"/>
                    </a:lnTo>
                    <a:lnTo>
                      <a:pt x="16887" y="389"/>
                    </a:lnTo>
                    <a:lnTo>
                      <a:pt x="21642" y="11297"/>
                    </a:lnTo>
                    <a:lnTo>
                      <a:pt x="17054" y="21989"/>
                    </a:lnTo>
                    <a:lnTo>
                      <a:pt x="17012" y="16589"/>
                    </a:lnTo>
                    <a:lnTo>
                      <a:pt x="126" y="16200"/>
                    </a:lnTo>
                    <a:close/>
                    <a:moveTo>
                      <a:pt x="42" y="5400"/>
                    </a:moveTo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defTabSz="63998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000">
                  <a:solidFill>
                    <a:srgbClr val="FFFFFF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  <p:grpSp>
          <p:nvGrpSpPr>
            <p:cNvPr id="21" name="Group 8"/>
            <p:cNvGrpSpPr>
              <a:grpSpLocks/>
            </p:cNvGrpSpPr>
            <p:nvPr/>
          </p:nvGrpSpPr>
          <p:grpSpPr bwMode="auto">
            <a:xfrm>
              <a:off x="400" y="224"/>
              <a:ext cx="3304" cy="3176"/>
              <a:chOff x="0" y="0"/>
              <a:chExt cx="3304" cy="3176"/>
            </a:xfrm>
          </p:grpSpPr>
          <p:pic>
            <p:nvPicPr>
              <p:cNvPr id="22" name="Picture 6"/>
              <p:cNvPicPr>
                <a:picLocks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22" t="10478" r="3412" b="6319"/>
              <a:stretch>
                <a:fillRect/>
              </a:stretch>
            </p:blipFill>
            <p:spPr bwMode="auto">
              <a:xfrm>
                <a:off x="0" y="0"/>
                <a:ext cx="3304" cy="31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</p:pic>
          <p:sp>
            <p:nvSpPr>
              <p:cNvPr id="23" name="AutoShape 7"/>
              <p:cNvSpPr>
                <a:spLocks/>
              </p:cNvSpPr>
              <p:nvPr/>
            </p:nvSpPr>
            <p:spPr bwMode="auto">
              <a:xfrm rot="8760000">
                <a:off x="2632" y="1145"/>
                <a:ext cx="484" cy="279"/>
              </a:xfrm>
              <a:prstGeom prst="rightArrow">
                <a:avLst>
                  <a:gd name="adj1" fmla="val 50000"/>
                  <a:gd name="adj2" fmla="val 35065"/>
                </a:avLst>
              </a:prstGeom>
              <a:solidFill>
                <a:srgbClr val="FFFFFF"/>
              </a:solidFill>
              <a:ln w="25400" cap="flat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defTabSz="63998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000">
                  <a:solidFill>
                    <a:srgbClr val="FFFFFF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sp>
        <p:nvSpPr>
          <p:cNvPr id="26" name="Rectangle 12"/>
          <p:cNvSpPr>
            <a:spLocks/>
          </p:cNvSpPr>
          <p:nvPr/>
        </p:nvSpPr>
        <p:spPr bwMode="auto">
          <a:xfrm>
            <a:off x="2893949" y="6934200"/>
            <a:ext cx="8059936" cy="215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639982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More </a:t>
            </a:r>
            <a:r>
              <a:rPr lang="en-US" sz="28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fiber </a:t>
            </a:r>
            <a:r>
              <a:rPr lang="en-US" sz="28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orientations to </a:t>
            </a:r>
            <a:r>
              <a:rPr lang="en-US" sz="28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follow…</a:t>
            </a:r>
          </a:p>
          <a:p>
            <a:pPr defTabSz="639982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Calibri" charset="0"/>
              <a:ea typeface="ＭＳ Ｐゴシック" charset="0"/>
              <a:cs typeface="Calibri" charset="0"/>
              <a:sym typeface="Calibri" charset="0"/>
            </a:endParaRPr>
          </a:p>
          <a:p>
            <a:pPr defTabSz="639982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More changes to get it wrong. </a:t>
            </a:r>
          </a:p>
          <a:p>
            <a:pPr defTabSz="639982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Calibri" charset="0"/>
              <a:ea typeface="ＭＳ Ｐゴシック" charset="0"/>
              <a:cs typeface="Calibri" charset="0"/>
              <a:sym typeface="Calibri" charset="0"/>
            </a:endParaRPr>
          </a:p>
          <a:p>
            <a:pPr defTabSz="639982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For example,  when a large angular threshold is used.</a:t>
            </a:r>
            <a:endParaRPr lang="en-US" sz="2800" dirty="0">
              <a:solidFill>
                <a:srgbClr val="FFFFFF"/>
              </a:solidFill>
              <a:latin typeface="Calibri" charset="0"/>
              <a:ea typeface="ＭＳ Ｐゴシック" charset="0"/>
              <a:cs typeface="Calibri" charset="0"/>
              <a:sym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7894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12"/>
          <p:cNvSpPr txBox="1">
            <a:spLocks/>
          </p:cNvSpPr>
          <p:nvPr/>
        </p:nvSpPr>
        <p:spPr>
          <a:xfrm>
            <a:off x="3490524" y="3251200"/>
            <a:ext cx="8848233" cy="3251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b">
            <a:normAutofit lnSpcReduction="10000"/>
          </a:bodyPr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indent="228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2pPr>
            <a:lvl3pPr indent="457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3pPr>
            <a:lvl4pPr indent="685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4pPr>
            <a:lvl5pPr indent="9144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5pPr>
            <a:lvl6pPr indent="11430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6pPr>
            <a:lvl7pPr indent="1371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7pPr>
            <a:lvl8pPr indent="1600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8pPr>
            <a:lvl9pPr indent="1828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defRPr sz="1800">
                <a:solidFill>
                  <a:srgbClr val="000000"/>
                </a:solidFill>
                <a:effectLst/>
              </a:defRPr>
            </a:pPr>
            <a:r>
              <a:rPr lang="en-US" sz="7200" dirty="0" smtClean="0">
                <a:solidFill>
                  <a:schemeClr val="bg2"/>
                </a:solidFill>
              </a:rPr>
              <a:t>Applications</a:t>
            </a:r>
          </a:p>
          <a:p>
            <a:pPr>
              <a:defRPr sz="1800">
                <a:solidFill>
                  <a:srgbClr val="000000"/>
                </a:solidFill>
                <a:effectLst/>
              </a:defRPr>
            </a:pPr>
            <a:r>
              <a:rPr lang="en-US" sz="7200" dirty="0" smtClean="0">
                <a:solidFill>
                  <a:schemeClr val="bg2"/>
                </a:solidFill>
              </a:rPr>
              <a:t>of </a:t>
            </a:r>
            <a:r>
              <a:rPr lang="en-US" sz="7200" dirty="0" err="1" smtClean="0">
                <a:solidFill>
                  <a:schemeClr val="bg2"/>
                </a:solidFill>
              </a:rPr>
              <a:t>tractography</a:t>
            </a:r>
            <a:endParaRPr lang="en-US" sz="7200" dirty="0">
              <a:solidFill>
                <a:schemeClr val="bg2"/>
              </a:solidFill>
            </a:endParaRPr>
          </a:p>
          <a:p>
            <a:pPr>
              <a:defRPr sz="1800">
                <a:solidFill>
                  <a:srgbClr val="000000"/>
                </a:solidFill>
                <a:effectLst/>
              </a:defRPr>
            </a:pPr>
            <a:r>
              <a:rPr lang="en-US" sz="7200" dirty="0" smtClean="0">
                <a:solidFill>
                  <a:schemeClr val="bg2"/>
                </a:solidFill>
              </a:rPr>
              <a:t>and some issues</a:t>
            </a:r>
          </a:p>
        </p:txBody>
      </p:sp>
      <p:sp>
        <p:nvSpPr>
          <p:cNvPr id="5" name="Shape 313"/>
          <p:cNvSpPr/>
          <p:nvPr/>
        </p:nvSpPr>
        <p:spPr>
          <a:xfrm flipV="1">
            <a:off x="3071142" y="2828996"/>
            <a:ext cx="2258" cy="4095610"/>
          </a:xfrm>
          <a:prstGeom prst="line">
            <a:avLst/>
          </a:prstGeom>
          <a:ln w="104775" cap="rnd">
            <a:solidFill>
              <a:srgbClr val="F9F9F9"/>
            </a:solidFill>
            <a:prstDash val="sysDot"/>
            <a:round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438511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hape 641"/>
          <p:cNvSpPr/>
          <p:nvPr/>
        </p:nvSpPr>
        <p:spPr>
          <a:xfrm>
            <a:off x="0" y="1958975"/>
            <a:ext cx="3048000" cy="139700"/>
          </a:xfrm>
          <a:prstGeom prst="rect">
            <a:avLst/>
          </a:prstGeom>
          <a:solidFill>
            <a:srgbClr val="4180FF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2" name="Shape 642"/>
          <p:cNvSpPr/>
          <p:nvPr/>
        </p:nvSpPr>
        <p:spPr>
          <a:xfrm>
            <a:off x="1193800" y="798512"/>
            <a:ext cx="215900" cy="1511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21600" y="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3" name="Shape 643"/>
          <p:cNvSpPr/>
          <p:nvPr/>
        </p:nvSpPr>
        <p:spPr>
          <a:xfrm>
            <a:off x="11750675" y="382587"/>
            <a:ext cx="215900" cy="15271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4" name="Shape 644"/>
          <p:cNvSpPr/>
          <p:nvPr/>
        </p:nvSpPr>
        <p:spPr>
          <a:xfrm>
            <a:off x="2057400" y="1958975"/>
            <a:ext cx="10312400" cy="139700"/>
          </a:xfrm>
          <a:prstGeom prst="rect">
            <a:avLst/>
          </a:prstGeom>
          <a:gradFill>
            <a:gsLst>
              <a:gs pos="0">
                <a:srgbClr val="1D4189"/>
              </a:gs>
              <a:gs pos="100000">
                <a:srgbClr val="4180FF"/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5" name="Shape 6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`</a:t>
            </a:r>
          </a:p>
        </p:txBody>
      </p:sp>
      <p:sp>
        <p:nvSpPr>
          <p:cNvPr id="646" name="Shape 646"/>
          <p:cNvSpPr/>
          <p:nvPr/>
        </p:nvSpPr>
        <p:spPr>
          <a:xfrm>
            <a:off x="165100" y="241300"/>
            <a:ext cx="4429374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914400">
              <a:buClr>
                <a:srgbClr val="F9F9F9"/>
              </a:buClr>
              <a:buFont typeface="Arial"/>
              <a:def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Neurosurgical planning</a:t>
            </a:r>
          </a:p>
        </p:txBody>
      </p:sp>
      <p:sp>
        <p:nvSpPr>
          <p:cNvPr id="647" name="Shape 647"/>
          <p:cNvSpPr/>
          <p:nvPr/>
        </p:nvSpPr>
        <p:spPr>
          <a:xfrm>
            <a:off x="9094787" y="0"/>
            <a:ext cx="3910013" cy="3148013"/>
          </a:xfrm>
          <a:prstGeom prst="rect">
            <a:avLst/>
          </a:prstGeom>
          <a:solidFill/>
          <a:ln>
            <a:solidFill/>
            <a:round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8" name="Shape 648"/>
          <p:cNvSpPr/>
          <p:nvPr/>
        </p:nvSpPr>
        <p:spPr>
          <a:xfrm>
            <a:off x="0" y="0"/>
            <a:ext cx="2398713" cy="2716213"/>
          </a:xfrm>
          <a:prstGeom prst="rect">
            <a:avLst/>
          </a:prstGeom>
          <a:solidFill/>
          <a:ln>
            <a:solidFill/>
            <a:round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649" name="photo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3525" y="0"/>
            <a:ext cx="9577388" cy="9577388"/>
          </a:xfrm>
          <a:prstGeom prst="rect">
            <a:avLst/>
          </a:prstGeom>
          <a:ln w="12700">
            <a:miter lim="400000"/>
          </a:ln>
        </p:spPr>
      </p:pic>
      <p:sp>
        <p:nvSpPr>
          <p:cNvPr id="650" name="Shape 650"/>
          <p:cNvSpPr/>
          <p:nvPr/>
        </p:nvSpPr>
        <p:spPr>
          <a:xfrm>
            <a:off x="266700" y="7848600"/>
            <a:ext cx="12407900" cy="1846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defTabSz="914400">
              <a:buClr>
                <a:srgbClr val="F9F9F9"/>
              </a:buClr>
              <a:buFont typeface="Arial"/>
              <a:defRPr sz="1800"/>
            </a:pP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M. </a:t>
            </a:r>
            <a:r>
              <a:rPr sz="2400" dirty="0" err="1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Descoteaux</a:t>
            </a:r>
            <a:r>
              <a:rPr lang="en-US" sz="2400" dirty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 M. </a:t>
            </a:r>
            <a:r>
              <a:rPr lang="en-US" sz="2400" dirty="0" err="1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Chamberland</a:t>
            </a: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 sz="2400" dirty="0" err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-US" sz="2400" dirty="0" err="1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.Fortin</a:t>
            </a: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 using the </a:t>
            </a:r>
            <a:r>
              <a:rPr lang="en-US" sz="2400" dirty="0" err="1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Fibernavigator</a:t>
            </a: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 which supports real-time tracking </a:t>
            </a:r>
          </a:p>
          <a:p>
            <a:pPr lvl="0" defTabSz="914400">
              <a:buClr>
                <a:srgbClr val="F9F9F9"/>
              </a:buClr>
              <a:buFont typeface="Arial"/>
              <a:defRPr sz="1800"/>
            </a:pPr>
            <a:r>
              <a:rPr lang="en-US" sz="2400" dirty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https://</a:t>
            </a: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github.com/scilus/fibernavigator</a:t>
            </a:r>
          </a:p>
          <a:p>
            <a:pPr lvl="0" defTabSz="914400">
              <a:buClr>
                <a:srgbClr val="F9F9F9"/>
              </a:buClr>
              <a:buFont typeface="Arial"/>
              <a:defRPr sz="1800"/>
            </a:pPr>
            <a:endParaRPr sz="2400" dirty="0">
              <a:solidFill>
                <a:srgbClr val="F9F9F9"/>
              </a:solidFill>
              <a:uFill>
                <a:solidFill>
                  <a:srgbClr val="F9F9F9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defTabSz="914400">
              <a:buClr>
                <a:srgbClr val="F9F9F9"/>
              </a:buClr>
              <a:buFont typeface="Arial"/>
              <a:defRPr sz="1800"/>
            </a:pPr>
            <a:r>
              <a:rPr lang="en-US"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</a:t>
            </a:r>
            <a:r>
              <a:rPr sz="2400" dirty="0" smtClean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National geographic </a:t>
            </a:r>
            <a:r>
              <a:rPr sz="2400" dirty="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rPr>
              <a:t>- February 2014</a:t>
            </a:r>
          </a:p>
        </p:txBody>
      </p:sp>
      <p:sp>
        <p:nvSpPr>
          <p:cNvPr id="651" name="Shape 651"/>
          <p:cNvSpPr/>
          <p:nvPr/>
        </p:nvSpPr>
        <p:spPr>
          <a:xfrm>
            <a:off x="165100" y="268287"/>
            <a:ext cx="7636256" cy="1006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40639" marR="40639" defTabSz="914400">
              <a:buClr>
                <a:srgbClr val="FFFFFF"/>
              </a:buClr>
              <a:buFont typeface="Helvetica Neue Light"/>
              <a:defRPr sz="6000">
                <a:solidFill>
                  <a:srgbClr val="FFFFFF"/>
                </a:solidFill>
                <a:effectLst>
                  <a:outerShdw blurRad="12700" dist="38100" dir="2700000" rotWithShape="0">
                    <a:srgbClr val="929292"/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  <a:uFillTx/>
              </a:defRPr>
            </a:pPr>
            <a:r>
              <a:rPr sz="6000">
                <a:solidFill>
                  <a:srgbClr val="FFFFFF"/>
                </a:solidFill>
                <a:effectLst>
                  <a:outerShdw blurRad="12700" dist="38100" dir="2700000" rotWithShape="0">
                    <a:srgbClr val="929292"/>
                  </a:outerShdw>
                </a:effectLst>
                <a:uFill>
                  <a:solidFill>
                    <a:srgbClr val="FFFFFF"/>
                  </a:solidFill>
                </a:uFill>
              </a:rPr>
              <a:t>Neurosurgical planning</a:t>
            </a:r>
          </a:p>
        </p:txBody>
      </p:sp>
      <p:sp>
        <p:nvSpPr>
          <p:cNvPr id="652" name="Shape 652"/>
          <p:cNvSpPr/>
          <p:nvPr/>
        </p:nvSpPr>
        <p:spPr>
          <a:xfrm>
            <a:off x="9575800" y="1798637"/>
            <a:ext cx="1730286" cy="447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40639" marR="40639" defTabSz="914400">
              <a:buClr>
                <a:srgbClr val="F9F9F9"/>
              </a:buClr>
              <a:buFont typeface="Arial"/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Brain tumor</a:t>
            </a:r>
          </a:p>
        </p:txBody>
      </p:sp>
      <p:sp>
        <p:nvSpPr>
          <p:cNvPr id="653" name="Shape 653"/>
          <p:cNvSpPr/>
          <p:nvPr/>
        </p:nvSpPr>
        <p:spPr>
          <a:xfrm flipH="1">
            <a:off x="7726362" y="2098675"/>
            <a:ext cx="1728788" cy="401638"/>
          </a:xfrm>
          <a:prstGeom prst="line">
            <a:avLst/>
          </a:prstGeom>
          <a:ln w="57150">
            <a:solidFill>
              <a:srgbClr val="FF2600"/>
            </a:solidFill>
            <a:round/>
            <a:tailEnd type="triangle"/>
          </a:ln>
        </p:spPr>
        <p:txBody>
          <a:bodyPr lIns="0" tIns="0" rIns="0" bIns="0" anchor="ctr"/>
          <a:lstStyle/>
          <a:p>
            <a:pPr marL="40639" marR="40639" lvl="0" defTabSz="914400">
              <a:def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72237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Shape 670"/>
          <p:cNvSpPr>
            <a:spLocks noGrp="1"/>
          </p:cNvSpPr>
          <p:nvPr>
            <p:ph type="title"/>
          </p:nvPr>
        </p:nvSpPr>
        <p:spPr>
          <a:xfrm>
            <a:off x="2463800" y="0"/>
            <a:ext cx="11430000" cy="13208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Automatic tract dissection</a:t>
            </a:r>
          </a:p>
        </p:txBody>
      </p:sp>
      <p:grpSp>
        <p:nvGrpSpPr>
          <p:cNvPr id="674" name="Group 674"/>
          <p:cNvGrpSpPr/>
          <p:nvPr/>
        </p:nvGrpSpPr>
        <p:grpSpPr>
          <a:xfrm>
            <a:off x="1824337" y="2514600"/>
            <a:ext cx="6583064" cy="6430624"/>
            <a:chOff x="0" y="0"/>
            <a:chExt cx="6583062" cy="6430623"/>
          </a:xfrm>
        </p:grpSpPr>
        <p:pic>
          <p:nvPicPr>
            <p:cNvPr id="671" name="image55.png"/>
            <p:cNvPicPr/>
            <p:nvPr/>
          </p:nvPicPr>
          <p:blipFill>
            <a:blip r:embed="rId2">
              <a:extLst/>
            </a:blip>
            <a:srcRect l="23626" t="59640" r="25378" b="3461"/>
            <a:stretch>
              <a:fillRect/>
            </a:stretch>
          </p:blipFill>
          <p:spPr>
            <a:xfrm>
              <a:off x="0" y="2457873"/>
              <a:ext cx="6583062" cy="39727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72" name="Shape 672"/>
            <p:cNvSpPr/>
            <p:nvPr/>
          </p:nvSpPr>
          <p:spPr>
            <a:xfrm rot="18840000" flipH="1">
              <a:off x="5818350" y="1659907"/>
              <a:ext cx="781399" cy="497147"/>
            </a:xfrm>
            <a:prstGeom prst="rightArrow">
              <a:avLst>
                <a:gd name="adj1" fmla="val 50000"/>
                <a:gd name="adj2" fmla="val 35156"/>
              </a:avLst>
            </a:prstGeom>
            <a:noFill/>
            <a:ln w="254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647700">
                <a:defRPr sz="1600"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835046" y="0"/>
              <a:ext cx="4533901" cy="11526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 algn="ctr" defTabSz="1295400">
                <a:spcBef>
                  <a:spcPts val="2300"/>
                </a:spcBef>
                <a:buClr>
                  <a:srgbClr val="FFFFFF"/>
                </a:buClr>
                <a:defRPr sz="380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380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rPr>
                <a:t>Tractography based analysis</a:t>
              </a:r>
            </a:p>
          </p:txBody>
        </p:sp>
      </p:grpSp>
      <p:pic>
        <p:nvPicPr>
          <p:cNvPr id="675" name="fullBrainTracto_sansSouris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96300" y="1524000"/>
            <a:ext cx="3340100" cy="3340101"/>
          </a:xfrm>
          <a:prstGeom prst="rect">
            <a:avLst/>
          </a:prstGeom>
          <a:ln>
            <a:round/>
          </a:ln>
        </p:spPr>
      </p:pic>
    </p:spTree>
    <p:extLst>
      <p:ext uri="{BB962C8B-B14F-4D97-AF65-F5344CB8AC3E}">
        <p14:creationId xmlns:p14="http://schemas.microsoft.com/office/powerpoint/2010/main" val="271695555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4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406400" y="1600200"/>
            <a:ext cx="11963400" cy="7010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/>
          <a:srcRect b="50693"/>
          <a:stretch>
            <a:fillRect/>
          </a:stretch>
        </p:blipFill>
        <p:spPr bwMode="auto">
          <a:xfrm>
            <a:off x="558800" y="2075502"/>
            <a:ext cx="7710181" cy="3716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2"/>
          <a:srcRect t="48825" r="50015"/>
          <a:stretch>
            <a:fillRect/>
          </a:stretch>
        </p:blipFill>
        <p:spPr bwMode="auto">
          <a:xfrm>
            <a:off x="8407400" y="1884246"/>
            <a:ext cx="3843476" cy="38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" name="Group 13"/>
          <p:cNvGrpSpPr>
            <a:grpSpLocks/>
          </p:cNvGrpSpPr>
          <p:nvPr/>
        </p:nvGrpSpPr>
        <p:grpSpPr bwMode="auto">
          <a:xfrm>
            <a:off x="4577830" y="6009589"/>
            <a:ext cx="3448570" cy="2220011"/>
            <a:chOff x="3340" y="2269"/>
            <a:chExt cx="2177" cy="1695"/>
          </a:xfrm>
        </p:grpSpPr>
        <p:pic>
          <p:nvPicPr>
            <p:cNvPr id="29" name="Picture 14"/>
            <p:cNvPicPr>
              <a:picLocks noChangeAspect="1" noChangeArrowheads="1"/>
            </p:cNvPicPr>
            <p:nvPr/>
          </p:nvPicPr>
          <p:blipFill>
            <a:blip r:embed="rId3"/>
            <a:srcRect l="28146" t="26404" r="23309" b="14589"/>
            <a:stretch>
              <a:fillRect/>
            </a:stretch>
          </p:blipFill>
          <p:spPr bwMode="auto">
            <a:xfrm>
              <a:off x="3651" y="2523"/>
              <a:ext cx="1727" cy="1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Line 15"/>
            <p:cNvSpPr>
              <a:spLocks noChangeShapeType="1"/>
            </p:cNvSpPr>
            <p:nvPr/>
          </p:nvSpPr>
          <p:spPr bwMode="auto">
            <a:xfrm flipV="1">
              <a:off x="4515" y="2306"/>
              <a:ext cx="1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ine 16"/>
            <p:cNvSpPr>
              <a:spLocks noChangeShapeType="1"/>
            </p:cNvSpPr>
            <p:nvPr/>
          </p:nvSpPr>
          <p:spPr bwMode="auto">
            <a:xfrm flipV="1">
              <a:off x="4515" y="3213"/>
              <a:ext cx="1002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ine 17"/>
            <p:cNvSpPr>
              <a:spLocks noChangeShapeType="1"/>
            </p:cNvSpPr>
            <p:nvPr/>
          </p:nvSpPr>
          <p:spPr bwMode="auto">
            <a:xfrm flipH="1">
              <a:off x="4170" y="3213"/>
              <a:ext cx="345" cy="5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grpSp>
          <p:nvGrpSpPr>
            <p:cNvPr id="33" name="Group 18"/>
            <p:cNvGrpSpPr>
              <a:grpSpLocks/>
            </p:cNvGrpSpPr>
            <p:nvPr/>
          </p:nvGrpSpPr>
          <p:grpSpPr bwMode="auto">
            <a:xfrm>
              <a:off x="3340" y="2486"/>
              <a:ext cx="1762" cy="1289"/>
              <a:chOff x="521" y="1379"/>
              <a:chExt cx="1762" cy="1289"/>
            </a:xfrm>
          </p:grpSpPr>
          <p:sp>
            <p:nvSpPr>
              <p:cNvPr id="39" name="Line 19"/>
              <p:cNvSpPr>
                <a:spLocks noChangeShapeType="1"/>
              </p:cNvSpPr>
              <p:nvPr/>
            </p:nvSpPr>
            <p:spPr bwMode="auto">
              <a:xfrm flipH="1" flipV="1">
                <a:off x="660" y="1379"/>
                <a:ext cx="1036" cy="727"/>
              </a:xfrm>
              <a:prstGeom prst="line">
                <a:avLst/>
              </a:prstGeom>
              <a:noFill/>
              <a:ln w="22225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0" name="Line 20"/>
              <p:cNvSpPr>
                <a:spLocks noChangeShapeType="1"/>
              </p:cNvSpPr>
              <p:nvPr/>
            </p:nvSpPr>
            <p:spPr bwMode="auto">
              <a:xfrm>
                <a:off x="1696" y="2106"/>
                <a:ext cx="103" cy="253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1" name="Line 21"/>
              <p:cNvSpPr>
                <a:spLocks noChangeShapeType="1"/>
              </p:cNvSpPr>
              <p:nvPr/>
            </p:nvSpPr>
            <p:spPr bwMode="auto">
              <a:xfrm flipV="1">
                <a:off x="1696" y="1634"/>
                <a:ext cx="276" cy="472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2" name="Text Box 22"/>
              <p:cNvSpPr txBox="1">
                <a:spLocks noChangeArrowheads="1"/>
              </p:cNvSpPr>
              <p:nvPr/>
            </p:nvSpPr>
            <p:spPr bwMode="auto">
              <a:xfrm>
                <a:off x="521" y="1379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3" name="Text Box 23"/>
              <p:cNvSpPr txBox="1">
                <a:spLocks noChangeArrowheads="1"/>
              </p:cNvSpPr>
              <p:nvPr/>
            </p:nvSpPr>
            <p:spPr bwMode="auto">
              <a:xfrm>
                <a:off x="1972" y="1526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2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4" name="Text Box 24"/>
              <p:cNvSpPr txBox="1">
                <a:spLocks noChangeArrowheads="1"/>
              </p:cNvSpPr>
              <p:nvPr/>
            </p:nvSpPr>
            <p:spPr bwMode="auto">
              <a:xfrm>
                <a:off x="1765" y="2324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3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34" name="Text Box 25"/>
            <p:cNvSpPr txBox="1">
              <a:spLocks noChangeArrowheads="1"/>
            </p:cNvSpPr>
            <p:nvPr/>
          </p:nvSpPr>
          <p:spPr bwMode="auto">
            <a:xfrm>
              <a:off x="4100" y="3683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x</a:t>
              </a:r>
            </a:p>
          </p:txBody>
        </p:sp>
        <p:sp>
          <p:nvSpPr>
            <p:cNvPr id="35" name="Text Box 26"/>
            <p:cNvSpPr txBox="1">
              <a:spLocks noChangeArrowheads="1"/>
            </p:cNvSpPr>
            <p:nvPr/>
          </p:nvSpPr>
          <p:spPr bwMode="auto">
            <a:xfrm>
              <a:off x="4514" y="2269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z</a:t>
              </a:r>
            </a:p>
          </p:txBody>
        </p:sp>
        <p:grpSp>
          <p:nvGrpSpPr>
            <p:cNvPr id="36" name="Group 27"/>
            <p:cNvGrpSpPr>
              <a:grpSpLocks/>
            </p:cNvGrpSpPr>
            <p:nvPr/>
          </p:nvGrpSpPr>
          <p:grpSpPr bwMode="auto">
            <a:xfrm>
              <a:off x="3754" y="2524"/>
              <a:ext cx="828" cy="940"/>
              <a:chOff x="935" y="1417"/>
              <a:chExt cx="828" cy="940"/>
            </a:xfrm>
          </p:grpSpPr>
          <p:sp>
            <p:nvSpPr>
              <p:cNvPr id="37" name="Oval 28"/>
              <p:cNvSpPr>
                <a:spLocks noChangeArrowheads="1"/>
              </p:cNvSpPr>
              <p:nvPr/>
            </p:nvSpPr>
            <p:spPr bwMode="auto">
              <a:xfrm rot="1966026">
                <a:off x="1623" y="1849"/>
                <a:ext cx="140" cy="508"/>
              </a:xfrm>
              <a:prstGeom prst="ellipse">
                <a:avLst/>
              </a:prstGeom>
              <a:noFill/>
              <a:ln w="349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38" name="Text Box 33"/>
              <p:cNvSpPr txBox="1">
                <a:spLocks noChangeArrowheads="1"/>
              </p:cNvSpPr>
              <p:nvPr/>
            </p:nvSpPr>
            <p:spPr bwMode="auto">
              <a:xfrm>
                <a:off x="935" y="1417"/>
                <a:ext cx="310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el-GR" sz="160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λ</a:t>
                </a:r>
                <a:r>
                  <a:rPr lang="it-IT" sz="1600" baseline="-25000">
                    <a:solidFill>
                      <a:srgbClr val="FF0000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>
                  <a:solidFill>
                    <a:srgbClr val="FF0000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</p:grpSp>
      <p:sp>
        <p:nvSpPr>
          <p:cNvPr id="24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Main idea: Tensor-based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406400" y="9067800"/>
            <a:ext cx="8569325" cy="33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it-IT" sz="16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Y.Masutani et al.” European Journal of Radiology 46 (2003)</a:t>
            </a:r>
          </a:p>
        </p:txBody>
      </p:sp>
    </p:spTree>
    <p:extLst>
      <p:ext uri="{BB962C8B-B14F-4D97-AF65-F5344CB8AC3E}">
        <p14:creationId xmlns:p14="http://schemas.microsoft.com/office/powerpoint/2010/main" val="358028108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>
            <a:spLocks noGrp="1"/>
          </p:cNvSpPr>
          <p:nvPr>
            <p:ph type="title"/>
          </p:nvPr>
        </p:nvSpPr>
        <p:spPr>
          <a:xfrm>
            <a:off x="4749800" y="-304800"/>
            <a:ext cx="11430000" cy="1397000"/>
          </a:xfrm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55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Automatic tract dissection</a:t>
            </a:r>
            <a:endParaRPr sz="55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pic>
        <p:nvPicPr>
          <p:cNvPr id="678" name="QB_labeledData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92200" y="1028699"/>
            <a:ext cx="10485755" cy="7277101"/>
          </a:xfrm>
          <a:prstGeom prst="rect">
            <a:avLst/>
          </a:prstGeom>
        </p:spPr>
      </p:pic>
      <p:sp>
        <p:nvSpPr>
          <p:cNvPr id="679" name="Shape 679"/>
          <p:cNvSpPr/>
          <p:nvPr/>
        </p:nvSpPr>
        <p:spPr>
          <a:xfrm>
            <a:off x="4229100" y="9008340"/>
            <a:ext cx="791210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4200">
              <a:defRPr sz="24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2400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Garyfallidis</a:t>
            </a:r>
            <a:r>
              <a:rPr lang="en-US" sz="24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 et al. Frontiers of Neuroscience</a:t>
            </a:r>
            <a:r>
              <a:rPr sz="24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 201</a:t>
            </a:r>
            <a:r>
              <a:rPr lang="en-US" sz="24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2</a:t>
            </a:r>
            <a:endParaRPr sz="2400" dirty="0"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40884204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66" fill="hold"/>
                                        <p:tgtEl>
                                          <p:spTgt spid="6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78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82600" y="1143000"/>
            <a:ext cx="11887200" cy="6868946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685" name="Shape 685"/>
          <p:cNvSpPr>
            <a:spLocks noGrp="1"/>
          </p:cNvSpPr>
          <p:nvPr>
            <p:ph type="title"/>
          </p:nvPr>
        </p:nvSpPr>
        <p:spPr>
          <a:xfrm>
            <a:off x="1778000" y="-152400"/>
            <a:ext cx="11430000" cy="1168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000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Tractometry</a:t>
            </a:r>
            <a:r>
              <a:rPr sz="700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- group studies</a:t>
            </a:r>
          </a:p>
        </p:txBody>
      </p:sp>
      <p:sp>
        <p:nvSpPr>
          <p:cNvPr id="687" name="Shape 687"/>
          <p:cNvSpPr/>
          <p:nvPr/>
        </p:nvSpPr>
        <p:spPr>
          <a:xfrm>
            <a:off x="1625600" y="8335010"/>
            <a:ext cx="1357830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Bells et al. ISMRM 2012, 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Assaf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al.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2013, </a:t>
            </a:r>
          </a:p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Catani et al, PNAS 2007, 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Lebel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&amp; Beaulieu HBM 2009, 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Forkel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 Brain 201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4</a:t>
            </a: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653151" y="1665454"/>
            <a:ext cx="5611491" cy="1874271"/>
            <a:chOff x="4975972" y="1280319"/>
            <a:chExt cx="3136899" cy="1011200"/>
          </a:xfrm>
        </p:grpSpPr>
        <p:grpSp>
          <p:nvGrpSpPr>
            <p:cNvPr id="6" name="Group 2"/>
            <p:cNvGrpSpPr>
              <a:grpSpLocks/>
            </p:cNvGrpSpPr>
            <p:nvPr/>
          </p:nvGrpSpPr>
          <p:grpSpPr bwMode="auto">
            <a:xfrm>
              <a:off x="5014071" y="1280319"/>
              <a:ext cx="3098800" cy="823912"/>
              <a:chOff x="3766" y="1024"/>
              <a:chExt cx="1952" cy="519"/>
            </a:xfrm>
          </p:grpSpPr>
          <p:sp>
            <p:nvSpPr>
              <p:cNvPr id="13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4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5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7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9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0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1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2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4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5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6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7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8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9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0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1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2" name="Oval 22"/>
              <p:cNvSpPr>
                <a:spLocks noChangeArrowheads="1"/>
              </p:cNvSpPr>
              <p:nvPr/>
            </p:nvSpPr>
            <p:spPr bwMode="auto">
              <a:xfrm>
                <a:off x="5591" y="129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3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sp>
          <p:nvSpPr>
            <p:cNvPr id="7" name="Text Box 24"/>
            <p:cNvSpPr txBox="1">
              <a:spLocks noChangeArrowheads="1"/>
            </p:cNvSpPr>
            <p:nvPr/>
          </p:nvSpPr>
          <p:spPr bwMode="auto">
            <a:xfrm>
              <a:off x="4975972" y="2075656"/>
              <a:ext cx="576263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1</a:t>
              </a:r>
              <a:endParaRPr lang="en-GB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8" name="Text Box 25"/>
            <p:cNvSpPr txBox="1">
              <a:spLocks noChangeArrowheads="1"/>
            </p:cNvSpPr>
            <p:nvPr/>
          </p:nvSpPr>
          <p:spPr bwMode="auto">
            <a:xfrm>
              <a:off x="5120434" y="1859756"/>
              <a:ext cx="576262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2</a:t>
              </a:r>
              <a:endParaRPr lang="en-GB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" name="Text Box 26"/>
            <p:cNvSpPr txBox="1">
              <a:spLocks noChangeArrowheads="1"/>
            </p:cNvSpPr>
            <p:nvPr/>
          </p:nvSpPr>
          <p:spPr bwMode="auto">
            <a:xfrm>
              <a:off x="5263309" y="1715294"/>
              <a:ext cx="576262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3</a:t>
              </a:r>
              <a:endParaRPr lang="en-GB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" name="Text Box 27"/>
            <p:cNvSpPr txBox="1">
              <a:spLocks noChangeArrowheads="1"/>
            </p:cNvSpPr>
            <p:nvPr/>
          </p:nvSpPr>
          <p:spPr bwMode="auto">
            <a:xfrm>
              <a:off x="5407771" y="1570831"/>
              <a:ext cx="576263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4</a:t>
              </a:r>
              <a:endParaRPr lang="en-GB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1" name="Text Box 28"/>
            <p:cNvSpPr txBox="1">
              <a:spLocks noChangeArrowheads="1"/>
            </p:cNvSpPr>
            <p:nvPr/>
          </p:nvSpPr>
          <p:spPr bwMode="auto">
            <a:xfrm>
              <a:off x="5571284" y="1432719"/>
              <a:ext cx="576262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5</a:t>
              </a:r>
              <a:endParaRPr lang="en-GB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Text Box 30"/>
            <p:cNvSpPr txBox="1">
              <a:spLocks noChangeArrowheads="1"/>
            </p:cNvSpPr>
            <p:nvPr/>
          </p:nvSpPr>
          <p:spPr bwMode="auto">
            <a:xfrm>
              <a:off x="7536609" y="1522833"/>
              <a:ext cx="576262" cy="215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rPr>
                <a:t>n-1</a:t>
              </a:r>
              <a:endParaRPr lang="en-GB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aphicFrame>
        <p:nvGraphicFramePr>
          <p:cNvPr id="3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8928829"/>
              </p:ext>
            </p:extLst>
          </p:nvPr>
        </p:nvGraphicFramePr>
        <p:xfrm>
          <a:off x="8393113" y="1946275"/>
          <a:ext cx="1843087" cy="94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4" name="Equation" r:id="rId3" imgW="889000" imgH="457200" progId="Equation.3">
                  <p:embed/>
                </p:oleObj>
              </mc:Choice>
              <mc:Fallback>
                <p:oleObj name="Equation" r:id="rId3" imgW="8890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93113" y="1946275"/>
                        <a:ext cx="1843087" cy="9493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5" name="Group 34"/>
          <p:cNvGrpSpPr/>
          <p:nvPr/>
        </p:nvGrpSpPr>
        <p:grpSpPr>
          <a:xfrm>
            <a:off x="1257125" y="3511422"/>
            <a:ext cx="9884402" cy="4023106"/>
            <a:chOff x="93767" y="3981106"/>
            <a:chExt cx="8208002" cy="2807758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5"/>
            <a:srcRect t="41666" r="43909" b="20491"/>
            <a:stretch/>
          </p:blipFill>
          <p:spPr>
            <a:xfrm>
              <a:off x="4280232" y="4241259"/>
              <a:ext cx="4021537" cy="2547605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 rotWithShape="1">
            <a:blip r:embed="rId5"/>
            <a:srcRect r="43909" b="60028"/>
            <a:stretch/>
          </p:blipFill>
          <p:spPr>
            <a:xfrm>
              <a:off x="93767" y="3981106"/>
              <a:ext cx="4186466" cy="28012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96324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Shape 685"/>
          <p:cNvSpPr>
            <a:spLocks noGrp="1"/>
          </p:cNvSpPr>
          <p:nvPr>
            <p:ph type="title"/>
          </p:nvPr>
        </p:nvSpPr>
        <p:spPr>
          <a:xfrm>
            <a:off x="1778000" y="-152400"/>
            <a:ext cx="11430000" cy="1168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70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     Along length statistics</a:t>
            </a:r>
            <a:endParaRPr sz="700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1066800"/>
            <a:ext cx="9833451" cy="7772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083800" y="9105860"/>
            <a:ext cx="2468625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err="1" smtClean="0">
                <a:solidFill>
                  <a:srgbClr val="FFFFFF"/>
                </a:solidFill>
              </a:rPr>
              <a:t>Yeatman</a:t>
            </a:r>
            <a:r>
              <a:rPr lang="en-US" sz="2000" dirty="0" smtClean="0">
                <a:solidFill>
                  <a:srgbClr val="FFFFFF"/>
                </a:solidFill>
              </a:rPr>
              <a:t> </a:t>
            </a:r>
            <a:r>
              <a:rPr lang="en-US" sz="2000" dirty="0" err="1" smtClean="0">
                <a:solidFill>
                  <a:srgbClr val="FFFFFF"/>
                </a:solidFill>
              </a:rPr>
              <a:t>PLoS</a:t>
            </a:r>
            <a:r>
              <a:rPr lang="en-US" sz="2000" dirty="0" smtClean="0">
                <a:solidFill>
                  <a:srgbClr val="FFFFFF"/>
                </a:solidFill>
              </a:rPr>
              <a:t> 2010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0750049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4607" y="152400"/>
            <a:ext cx="5778500" cy="1473200"/>
          </a:xfrm>
        </p:spPr>
        <p:txBody>
          <a:bodyPr/>
          <a:lstStyle/>
          <a:p>
            <a:r>
              <a:rPr lang="en-US" dirty="0" err="1" smtClean="0"/>
              <a:t>Connectomics</a:t>
            </a:r>
            <a:endParaRPr lang="en-US" dirty="0"/>
          </a:p>
        </p:txBody>
      </p:sp>
      <p:pic>
        <p:nvPicPr>
          <p:cNvPr id="5" name="image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194" y="2745105"/>
            <a:ext cx="5900914" cy="5900914"/>
          </a:xfrm>
          <a:prstGeom prst="rect">
            <a:avLst/>
          </a:prstGeom>
          <a:ln w="12700">
            <a:round/>
          </a:ln>
        </p:spPr>
      </p:pic>
      <p:pic>
        <p:nvPicPr>
          <p:cNvPr id="6" name="image96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83400" y="2603747"/>
            <a:ext cx="5900915" cy="5900914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hape 959"/>
          <p:cNvSpPr/>
          <p:nvPr/>
        </p:nvSpPr>
        <p:spPr>
          <a:xfrm>
            <a:off x="6104643" y="5473700"/>
            <a:ext cx="1126526" cy="716880"/>
          </a:xfrm>
          <a:prstGeom prst="rightArrow">
            <a:avLst>
              <a:gd name="adj1" fmla="val 50000"/>
              <a:gd name="adj2" fmla="val 35156"/>
            </a:avLst>
          </a:prstGeom>
          <a:solidFill>
            <a:srgbClr val="F5F5F5"/>
          </a:solidFill>
          <a:ln w="12700"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/>
          <a:lstStyle/>
          <a:p>
            <a:pPr lvl="0" defTabSz="647700">
              <a:defRPr sz="1600"/>
            </a:pPr>
            <a:endParaRPr/>
          </a:p>
        </p:txBody>
      </p:sp>
      <p:sp>
        <p:nvSpPr>
          <p:cNvPr id="8" name="Shape 960"/>
          <p:cNvSpPr/>
          <p:nvPr/>
        </p:nvSpPr>
        <p:spPr>
          <a:xfrm>
            <a:off x="4177877" y="8952441"/>
            <a:ext cx="8521701" cy="353943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lvl="0" algn="r" defTabSz="1295400">
              <a:buClr>
                <a:srgbClr val="FFFFFF"/>
              </a:buClr>
              <a:defRPr sz="1800"/>
            </a:pPr>
            <a:r>
              <a:rPr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Chamberland</a:t>
            </a:r>
            <a:r>
              <a:rPr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, </a:t>
            </a:r>
            <a:r>
              <a:rPr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Descoteaux</a:t>
            </a:r>
            <a:r>
              <a:rPr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 et al., </a:t>
            </a:r>
            <a:r>
              <a:rPr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HBM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ea typeface="Lucida Sans Unicode"/>
                <a:cs typeface="Lucida Sans Unicode"/>
                <a:sym typeface="Lucida Sans Unicode"/>
              </a:rPr>
              <a:t> 2014</a:t>
            </a:r>
            <a:endParaRPr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Lucida Sans Unicode"/>
              <a:ea typeface="Lucida Sans Unicode"/>
              <a:cs typeface="Lucida Sans Unicode"/>
              <a:sym typeface="Lucida Sans Unicode"/>
            </a:endParaRPr>
          </a:p>
        </p:txBody>
      </p:sp>
    </p:spTree>
    <p:extLst>
      <p:ext uri="{BB962C8B-B14F-4D97-AF65-F5344CB8AC3E}">
        <p14:creationId xmlns:p14="http://schemas.microsoft.com/office/powerpoint/2010/main" val="3440401551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1676400"/>
            <a:ext cx="8711474" cy="6533606"/>
          </a:xfrm>
          <a:prstGeom prst="rect">
            <a:avLst/>
          </a:prstGeom>
        </p:spPr>
      </p:pic>
      <p:sp>
        <p:nvSpPr>
          <p:cNvPr id="5" name="Shape 685"/>
          <p:cNvSpPr>
            <a:spLocks noGrp="1"/>
          </p:cNvSpPr>
          <p:nvPr>
            <p:ph type="title"/>
          </p:nvPr>
        </p:nvSpPr>
        <p:spPr>
          <a:xfrm>
            <a:off x="800100" y="228600"/>
            <a:ext cx="11430000" cy="1168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70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                Rely on counting?</a:t>
            </a:r>
            <a:endParaRPr sz="700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" name="Shape 685"/>
          <p:cNvSpPr txBox="1">
            <a:spLocks/>
          </p:cNvSpPr>
          <p:nvPr/>
        </p:nvSpPr>
        <p:spPr>
          <a:xfrm>
            <a:off x="7416800" y="8458200"/>
            <a:ext cx="5397500" cy="116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indent="228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2pPr>
            <a:lvl3pPr indent="457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3pPr>
            <a:lvl4pPr indent="685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4pPr>
            <a:lvl5pPr indent="9144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5pPr>
            <a:lvl6pPr indent="11430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6pPr>
            <a:lvl7pPr indent="1371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7pPr>
            <a:lvl8pPr indent="1600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8pPr>
            <a:lvl9pPr indent="1828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dirty="0" smtClean="0">
                <a:solidFill>
                  <a:srgbClr val="F8F8F8"/>
                </a:solidFill>
                <a:effectLst/>
                <a:uFill>
                  <a:solidFill>
                    <a:srgbClr val="FFFFFF"/>
                  </a:solidFill>
                </a:uFill>
              </a:rPr>
              <a:t>                 Courtesy of Marco Catani</a:t>
            </a:r>
            <a:endParaRPr lang="en-US" sz="2400" dirty="0">
              <a:solidFill>
                <a:srgbClr val="F8F8F8"/>
              </a:solidFill>
              <a:effectLst/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499496131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Shape 729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7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Validation</a:t>
            </a:r>
            <a:endParaRPr sz="7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730" name="Shape 730"/>
          <p:cNvSpPr>
            <a:spLocks noGrp="1"/>
          </p:cNvSpPr>
          <p:nvPr>
            <p:ph type="body" idx="1"/>
          </p:nvPr>
        </p:nvSpPr>
        <p:spPr>
          <a:xfrm>
            <a:off x="828039" y="481753"/>
            <a:ext cx="11916553" cy="6935894"/>
          </a:xfrm>
          <a:prstGeom prst="rect">
            <a:avLst/>
          </a:prstGeom>
        </p:spPr>
        <p:txBody>
          <a:bodyPr/>
          <a:lstStyle/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Wrong connections</a:t>
            </a: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False but </a:t>
            </a:r>
            <a:b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</a:b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plausible connections</a:t>
            </a: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  <a:effectLst/>
              </a:defRPr>
            </a:pPr>
            <a:r>
              <a:rPr sz="3400" b="1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&gt; 50% of streamlines!</a:t>
            </a:r>
          </a:p>
        </p:txBody>
      </p:sp>
      <p:grpSp>
        <p:nvGrpSpPr>
          <p:cNvPr id="733" name="Group 733"/>
          <p:cNvGrpSpPr/>
          <p:nvPr/>
        </p:nvGrpSpPr>
        <p:grpSpPr>
          <a:xfrm>
            <a:off x="7261013" y="880533"/>
            <a:ext cx="5545103" cy="8447100"/>
            <a:chOff x="0" y="0"/>
            <a:chExt cx="5545102" cy="8447099"/>
          </a:xfrm>
        </p:grpSpPr>
        <p:pic>
          <p:nvPicPr>
            <p:cNvPr id="731" name="WC_Brain_1_1.pn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6435" y="0"/>
              <a:ext cx="5418668" cy="38472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32" name="WC_Brain_2.png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4285262"/>
              <a:ext cx="5418667" cy="41618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736" name="Group 736"/>
          <p:cNvGrpSpPr/>
          <p:nvPr/>
        </p:nvGrpSpPr>
        <p:grpSpPr>
          <a:xfrm>
            <a:off x="7281547" y="728283"/>
            <a:ext cx="5524570" cy="8764370"/>
            <a:chOff x="0" y="0"/>
            <a:chExt cx="5524568" cy="8764368"/>
          </a:xfrm>
        </p:grpSpPr>
        <p:pic>
          <p:nvPicPr>
            <p:cNvPr id="734" name="FbPC_Brain_2_1.tiff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5524569" cy="53404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35" name="FbPC_Brain_1.png"/>
            <p:cNvPicPr/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13119" y="4712510"/>
              <a:ext cx="5382543" cy="4051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737" name="tractometer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96428" y="5608091"/>
            <a:ext cx="5651501" cy="2908301"/>
          </a:xfrm>
          <a:prstGeom prst="rect">
            <a:avLst/>
          </a:prstGeom>
          <a:ln w="12700">
            <a:miter lim="400000"/>
          </a:ln>
        </p:spPr>
      </p:pic>
      <p:sp>
        <p:nvSpPr>
          <p:cNvPr id="738" name="Shape 738"/>
          <p:cNvSpPr/>
          <p:nvPr/>
        </p:nvSpPr>
        <p:spPr>
          <a:xfrm>
            <a:off x="1771600" y="8674061"/>
            <a:ext cx="342080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9F9F9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 dirty="0" smtClean="0">
                <a:solidFill>
                  <a:srgbClr val="F9F9F9"/>
                </a:solidFill>
              </a:rPr>
              <a:t>www.tractometer</a:t>
            </a:r>
            <a:r>
              <a:rPr lang="en-US" sz="2800" dirty="0" smtClean="0">
                <a:solidFill>
                  <a:srgbClr val="F9F9F9"/>
                </a:solidFill>
              </a:rPr>
              <a:t>.</a:t>
            </a:r>
            <a:r>
              <a:rPr sz="2800" dirty="0" smtClean="0">
                <a:solidFill>
                  <a:srgbClr val="F9F9F9"/>
                </a:solidFill>
              </a:rPr>
              <a:t>org</a:t>
            </a:r>
            <a:endParaRPr sz="2800" dirty="0">
              <a:solidFill>
                <a:srgbClr val="F9F9F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81490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7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7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0" grpId="0" build="p" bldLvl="5" animBg="1" advAuto="0"/>
      <p:bldP spid="733" grpId="0" animBg="1" advAuto="0"/>
      <p:bldP spid="733" grpId="1" animBg="1" advAuto="0"/>
      <p:bldP spid="736" grpId="0" animBg="1" advAuto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12"/>
          <p:cNvSpPr txBox="1">
            <a:spLocks/>
          </p:cNvSpPr>
          <p:nvPr/>
        </p:nvSpPr>
        <p:spPr>
          <a:xfrm>
            <a:off x="3490524" y="3251200"/>
            <a:ext cx="8848233" cy="3251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b">
            <a:normAutofit/>
          </a:bodyPr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indent="228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2pPr>
            <a:lvl3pPr indent="457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3pPr>
            <a:lvl4pPr indent="685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4pPr>
            <a:lvl5pPr indent="9144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5pPr>
            <a:lvl6pPr indent="11430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6pPr>
            <a:lvl7pPr indent="1371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7pPr>
            <a:lvl8pPr indent="1600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8pPr>
            <a:lvl9pPr indent="1828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defRPr sz="1800">
                <a:solidFill>
                  <a:srgbClr val="000000"/>
                </a:solidFill>
                <a:effectLst/>
              </a:defRPr>
            </a:pPr>
            <a:r>
              <a:rPr lang="en-US" sz="7200" dirty="0" smtClean="0">
                <a:solidFill>
                  <a:schemeClr val="bg2"/>
                </a:solidFill>
              </a:rPr>
              <a:t>Recent advances</a:t>
            </a:r>
          </a:p>
          <a:p>
            <a:pPr>
              <a:defRPr sz="1800">
                <a:solidFill>
                  <a:srgbClr val="000000"/>
                </a:solidFill>
                <a:effectLst/>
              </a:defRPr>
            </a:pPr>
            <a:r>
              <a:rPr lang="en-US" sz="7200" dirty="0" smtClean="0">
                <a:solidFill>
                  <a:schemeClr val="bg2"/>
                </a:solidFill>
              </a:rPr>
              <a:t>in </a:t>
            </a:r>
            <a:r>
              <a:rPr lang="en-US" sz="7200" dirty="0" err="1" smtClean="0">
                <a:solidFill>
                  <a:schemeClr val="bg2"/>
                </a:solidFill>
              </a:rPr>
              <a:t>tractography</a:t>
            </a:r>
            <a:endParaRPr lang="en-US" sz="7200" dirty="0">
              <a:solidFill>
                <a:schemeClr val="bg2"/>
              </a:solidFill>
            </a:endParaRPr>
          </a:p>
        </p:txBody>
      </p:sp>
      <p:sp>
        <p:nvSpPr>
          <p:cNvPr id="5" name="Shape 313"/>
          <p:cNvSpPr/>
          <p:nvPr/>
        </p:nvSpPr>
        <p:spPr>
          <a:xfrm flipV="1">
            <a:off x="3071142" y="2828996"/>
            <a:ext cx="2258" cy="4095610"/>
          </a:xfrm>
          <a:prstGeom prst="line">
            <a:avLst/>
          </a:prstGeom>
          <a:ln w="104775" cap="rnd">
            <a:solidFill>
              <a:srgbClr val="F9F9F9"/>
            </a:solidFill>
            <a:prstDash val="sysDot"/>
            <a:round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711725408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152400"/>
            <a:ext cx="12108463" cy="1219200"/>
          </a:xfrm>
        </p:spPr>
        <p:txBody>
          <a:bodyPr/>
          <a:lstStyle/>
          <a:p>
            <a:r>
              <a:rPr lang="en-US" dirty="0" smtClean="0"/>
              <a:t>Reducing </a:t>
            </a:r>
            <a:r>
              <a:rPr lang="en-US" dirty="0" err="1" smtClean="0"/>
              <a:t>tractography</a:t>
            </a:r>
            <a:r>
              <a:rPr lang="en-US" dirty="0" smtClean="0"/>
              <a:t> </a:t>
            </a:r>
            <a:r>
              <a:rPr lang="en-US" dirty="0" smtClean="0"/>
              <a:t>biases</a:t>
            </a:r>
            <a:endParaRPr lang="en-US" dirty="0"/>
          </a:p>
        </p:txBody>
      </p:sp>
      <p:pic>
        <p:nvPicPr>
          <p:cNvPr id="6" name="image15.png"/>
          <p:cNvPicPr/>
          <p:nvPr/>
        </p:nvPicPr>
        <p:blipFill>
          <a:blip r:embed="rId2">
            <a:extLst/>
          </a:blip>
          <a:srcRect t="19231"/>
          <a:stretch>
            <a:fillRect/>
          </a:stretch>
        </p:blipFill>
        <p:spPr>
          <a:xfrm>
            <a:off x="0" y="3657600"/>
            <a:ext cx="13004608" cy="577982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939800" y="1905000"/>
            <a:ext cx="12108463" cy="121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2248" tIns="72248" rIns="72248" bIns="72248" anchor="b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indent="228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2pPr>
            <a:lvl3pPr indent="457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3pPr>
            <a:lvl4pPr indent="685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4pPr>
            <a:lvl5pPr indent="9144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5pPr>
            <a:lvl6pPr indent="11430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6pPr>
            <a:lvl7pPr indent="13716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7pPr>
            <a:lvl8pPr indent="16002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8pPr>
            <a:lvl9pPr indent="1828800" algn="ctr" defTabSz="1295400">
              <a:def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     Masking, seeding, tracking parameters  reduce the quantitative strength of comparing bundles of different  length, position, width and curvature </a:t>
            </a:r>
          </a:p>
        </p:txBody>
      </p:sp>
    </p:spTree>
    <p:extLst>
      <p:ext uri="{BB962C8B-B14F-4D97-AF65-F5344CB8AC3E}">
        <p14:creationId xmlns:p14="http://schemas.microsoft.com/office/powerpoint/2010/main" val="18852000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dvAuto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Shape 759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White matter, gray matter, CSF priors for tracking</a:t>
            </a:r>
          </a:p>
        </p:txBody>
      </p:sp>
      <p:pic>
        <p:nvPicPr>
          <p:cNvPr id="760" name="dropped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79954" y="3958637"/>
            <a:ext cx="10273793" cy="4280748"/>
          </a:xfrm>
          <a:prstGeom prst="rect">
            <a:avLst/>
          </a:prstGeom>
          <a:ln w="12700">
            <a:miter lim="400000"/>
          </a:ln>
        </p:spPr>
      </p:pic>
      <p:sp>
        <p:nvSpPr>
          <p:cNvPr id="761" name="Shape 761"/>
          <p:cNvSpPr/>
          <p:nvPr/>
        </p:nvSpPr>
        <p:spPr>
          <a:xfrm>
            <a:off x="3817901" y="9186426"/>
            <a:ext cx="9085299" cy="447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4186" tIns="54186" rIns="54186" bIns="54186" anchor="ctr">
            <a:spAutoFit/>
          </a:bodyPr>
          <a:lstStyle>
            <a:lvl1pPr algn="ctr" defTabSz="406400">
              <a:buClr>
                <a:srgbClr val="FFFC79"/>
              </a:buClr>
              <a:defRPr sz="22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  <a:uFillTx/>
              </a:defRPr>
            </a:pP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Girard 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et al 2012, </a:t>
            </a:r>
            <a:r>
              <a:rPr sz="2200" dirty="0" err="1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201</a:t>
            </a:r>
            <a:r>
              <a:rPr lang="en-US"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4,</a:t>
            </a:r>
            <a:r>
              <a:rPr lang="en-US" sz="1800" dirty="0" smtClean="0">
                <a:solidFill>
                  <a:srgbClr val="000000"/>
                </a:solidFill>
                <a:effectLst/>
                <a:uFillTx/>
              </a:rPr>
              <a:t>,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Smith 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et al. </a:t>
            </a:r>
            <a:r>
              <a:rPr sz="2200" dirty="0" err="1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2012</a:t>
            </a:r>
            <a:endParaRPr sz="2200" dirty="0"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62" name="Shape 762"/>
          <p:cNvSpPr/>
          <p:nvPr/>
        </p:nvSpPr>
        <p:spPr>
          <a:xfrm>
            <a:off x="7689053" y="3215075"/>
            <a:ext cx="2860190" cy="740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2248" tIns="72248" rIns="72248" bIns="72248" anchor="ctr">
            <a:spAutoFit/>
          </a:bodyPr>
          <a:lstStyle>
            <a:lvl1pPr algn="ctr" defTabSz="4064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white matter</a:t>
            </a:r>
          </a:p>
        </p:txBody>
      </p:sp>
      <p:sp>
        <p:nvSpPr>
          <p:cNvPr id="763" name="Shape 763"/>
          <p:cNvSpPr/>
          <p:nvPr/>
        </p:nvSpPr>
        <p:spPr>
          <a:xfrm>
            <a:off x="2726492" y="8182186"/>
            <a:ext cx="2645248" cy="740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2248" tIns="72248" rIns="72248" bIns="72248" anchor="ctr">
            <a:spAutoFit/>
          </a:bodyPr>
          <a:lstStyle>
            <a:lvl1pPr algn="ctr" defTabSz="4064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gray matter</a:t>
            </a:r>
          </a:p>
        </p:txBody>
      </p:sp>
      <p:sp>
        <p:nvSpPr>
          <p:cNvPr id="764" name="Shape 764"/>
          <p:cNvSpPr/>
          <p:nvPr/>
        </p:nvSpPr>
        <p:spPr>
          <a:xfrm>
            <a:off x="8571100" y="8182186"/>
            <a:ext cx="1108806" cy="740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2248" tIns="72248" rIns="72248" bIns="72248" anchor="ctr">
            <a:spAutoFit/>
          </a:bodyPr>
          <a:lstStyle>
            <a:lvl1pPr algn="ctr" defTabSz="4064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CSF</a:t>
            </a:r>
          </a:p>
        </p:txBody>
      </p:sp>
      <p:sp>
        <p:nvSpPr>
          <p:cNvPr id="765" name="Shape 765"/>
          <p:cNvSpPr/>
          <p:nvPr/>
        </p:nvSpPr>
        <p:spPr>
          <a:xfrm>
            <a:off x="6375964" y="3233137"/>
            <a:ext cx="5454792" cy="2908019"/>
          </a:xfrm>
          <a:prstGeom prst="roundRect">
            <a:avLst>
              <a:gd name="adj" fmla="val 6551"/>
            </a:avLst>
          </a:prstGeom>
          <a:ln w="50800">
            <a:solidFill>
              <a:srgbClr val="00C7FC"/>
            </a:solidFill>
            <a:miter lim="400000"/>
          </a:ln>
          <a:effectLst>
            <a:outerShdw blurRad="139700" dir="5400000" rotWithShape="0">
              <a:srgbClr val="000000">
                <a:alpha val="50000"/>
              </a:srgbClr>
            </a:outerShdw>
          </a:effectLst>
        </p:spPr>
        <p:txBody>
          <a:bodyPr lIns="72248" tIns="72248" rIns="72248" bIns="72248" anchor="ctr"/>
          <a:lstStyle/>
          <a:p>
            <a:pPr lvl="0" algn="ctr" defTabSz="406400">
              <a:defRPr sz="34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766" name="Shape 766"/>
          <p:cNvSpPr/>
          <p:nvPr/>
        </p:nvSpPr>
        <p:spPr>
          <a:xfrm>
            <a:off x="1282417" y="5978595"/>
            <a:ext cx="5201921" cy="2908019"/>
          </a:xfrm>
          <a:prstGeom prst="roundRect">
            <a:avLst>
              <a:gd name="adj" fmla="val 6551"/>
            </a:avLst>
          </a:prstGeom>
          <a:ln w="50800">
            <a:solidFill>
              <a:srgbClr val="00C7FC"/>
            </a:solidFill>
            <a:miter lim="400000"/>
          </a:ln>
          <a:effectLst>
            <a:outerShdw blurRad="139700" dir="5400000" rotWithShape="0">
              <a:srgbClr val="000000">
                <a:alpha val="50000"/>
              </a:srgbClr>
            </a:outerShdw>
          </a:effectLst>
        </p:spPr>
        <p:txBody>
          <a:bodyPr lIns="72248" tIns="72248" rIns="72248" bIns="72248" anchor="ctr"/>
          <a:lstStyle/>
          <a:p>
            <a:pPr lvl="0" algn="ctr" defTabSz="406400">
              <a:defRPr sz="34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767" name="Shape 767"/>
          <p:cNvSpPr/>
          <p:nvPr/>
        </p:nvSpPr>
        <p:spPr>
          <a:xfrm>
            <a:off x="6484337" y="5996657"/>
            <a:ext cx="5201922" cy="2908019"/>
          </a:xfrm>
          <a:prstGeom prst="roundRect">
            <a:avLst>
              <a:gd name="adj" fmla="val 6551"/>
            </a:avLst>
          </a:prstGeom>
          <a:ln w="50800">
            <a:solidFill>
              <a:srgbClr val="00C7FC"/>
            </a:solidFill>
            <a:miter lim="400000"/>
          </a:ln>
          <a:effectLst>
            <a:outerShdw blurRad="139700" dir="5400000" rotWithShape="0">
              <a:srgbClr val="000000">
                <a:alpha val="50000"/>
              </a:srgbClr>
            </a:outerShdw>
          </a:effectLst>
        </p:spPr>
        <p:txBody>
          <a:bodyPr lIns="72248" tIns="72248" rIns="72248" bIns="72248" anchor="ctr"/>
          <a:lstStyle/>
          <a:p>
            <a:pPr lvl="0" algn="ctr" defTabSz="406400">
              <a:defRPr sz="34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408351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5" grpId="0" animBg="1" advAuto="0"/>
      <p:bldP spid="766" grpId="0" animBg="1" advAuto="0"/>
      <p:bldP spid="767" grpId="0" animBg="1" advAuto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hape 769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Some results</a:t>
            </a:r>
          </a:p>
        </p:txBody>
      </p:sp>
      <p:pic>
        <p:nvPicPr>
          <p:cNvPr id="770" name="droppedImage.pdf"/>
          <p:cNvPicPr/>
          <p:nvPr/>
        </p:nvPicPr>
        <p:blipFill>
          <a:blip r:embed="rId2">
            <a:extLst/>
          </a:blip>
          <a:srcRect l="50183" r="24610" b="67239"/>
          <a:stretch>
            <a:fillRect/>
          </a:stretch>
        </p:blipFill>
        <p:spPr>
          <a:xfrm>
            <a:off x="1878471" y="2561191"/>
            <a:ext cx="9176613" cy="556681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73" name="Group 773"/>
          <p:cNvGrpSpPr/>
          <p:nvPr/>
        </p:nvGrpSpPr>
        <p:grpSpPr>
          <a:xfrm>
            <a:off x="9572977" y="269560"/>
            <a:ext cx="3041680" cy="1950722"/>
            <a:chOff x="0" y="0"/>
            <a:chExt cx="3041679" cy="1950720"/>
          </a:xfrm>
        </p:grpSpPr>
        <p:pic>
          <p:nvPicPr>
            <p:cNvPr id="771" name="brainstem-pm.tif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041680" cy="19507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72" name="Shape 772"/>
            <p:cNvSpPr/>
            <p:nvPr/>
          </p:nvSpPr>
          <p:spPr>
            <a:xfrm>
              <a:off x="2768764" y="64121"/>
              <a:ext cx="235975" cy="25170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2248" tIns="72248" rIns="72248" bIns="72248" numCol="1" anchor="ctr">
              <a:noAutofit/>
            </a:bodyPr>
            <a:lstStyle/>
            <a:p>
              <a:pPr marL="40639" marR="40639" lvl="0" defTabSz="914400">
                <a:defRPr sz="3400">
                  <a:solidFill>
                    <a:srgbClr val="F9F9F9"/>
                  </a:solidFill>
                  <a:uFill>
                    <a:solidFill>
                      <a:srgbClr val="F9F9F9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774" name="Shape 774"/>
          <p:cNvSpPr/>
          <p:nvPr/>
        </p:nvSpPr>
        <p:spPr>
          <a:xfrm>
            <a:off x="1243062" y="8114871"/>
            <a:ext cx="10514131" cy="730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2248" tIns="72248" rIns="72248" bIns="72248" anchor="ctr">
            <a:spAutoFit/>
          </a:bodyPr>
          <a:lstStyle>
            <a:lvl1pPr algn="ctr" defTabSz="4064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Without anatomical priors (</a:t>
            </a:r>
            <a:r>
              <a:rPr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proba</a:t>
            </a:r>
            <a:r>
              <a:rPr lang="en-US"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bilistic</a:t>
            </a:r>
            <a:r>
              <a:rPr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 </a:t>
            </a: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tracking)</a:t>
            </a:r>
          </a:p>
        </p:txBody>
      </p:sp>
      <p:sp>
        <p:nvSpPr>
          <p:cNvPr id="775" name="Shape 775"/>
          <p:cNvSpPr/>
          <p:nvPr/>
        </p:nvSpPr>
        <p:spPr>
          <a:xfrm>
            <a:off x="320604" y="9186426"/>
            <a:ext cx="5820828" cy="447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4186" tIns="54186" rIns="54186" bIns="54186" anchor="ctr">
            <a:spAutoFit/>
          </a:bodyPr>
          <a:lstStyle>
            <a:lvl1pPr algn="ctr" defTabSz="406400">
              <a:buClr>
                <a:srgbClr val="FFFC79"/>
              </a:buClr>
              <a:defRPr sz="22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  <a:uFillTx/>
              </a:defRPr>
            </a:pP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Girard 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et al </a:t>
            </a:r>
            <a:r>
              <a:rPr sz="2200" dirty="0" err="1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Descoteaux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sz="2200" dirty="0" err="1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2014</a:t>
            </a:r>
            <a:endParaRPr sz="2200" dirty="0"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5247281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406400" y="1600200"/>
            <a:ext cx="11963400" cy="7010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/>
          <a:srcRect b="50693"/>
          <a:stretch>
            <a:fillRect/>
          </a:stretch>
        </p:blipFill>
        <p:spPr bwMode="auto">
          <a:xfrm>
            <a:off x="558800" y="2075502"/>
            <a:ext cx="7710181" cy="3716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2"/>
          <a:srcRect t="48825" r="50015"/>
          <a:stretch>
            <a:fillRect/>
          </a:stretch>
        </p:blipFill>
        <p:spPr bwMode="auto">
          <a:xfrm>
            <a:off x="8407400" y="1884246"/>
            <a:ext cx="3843476" cy="38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" name="Group 13"/>
          <p:cNvGrpSpPr>
            <a:grpSpLocks/>
          </p:cNvGrpSpPr>
          <p:nvPr/>
        </p:nvGrpSpPr>
        <p:grpSpPr bwMode="auto">
          <a:xfrm>
            <a:off x="4577830" y="6009589"/>
            <a:ext cx="3448570" cy="2220011"/>
            <a:chOff x="3340" y="2269"/>
            <a:chExt cx="2177" cy="1695"/>
          </a:xfrm>
        </p:grpSpPr>
        <p:pic>
          <p:nvPicPr>
            <p:cNvPr id="29" name="Picture 14"/>
            <p:cNvPicPr>
              <a:picLocks noChangeAspect="1" noChangeArrowheads="1"/>
            </p:cNvPicPr>
            <p:nvPr/>
          </p:nvPicPr>
          <p:blipFill>
            <a:blip r:embed="rId3"/>
            <a:srcRect l="28146" t="26404" r="23309" b="14589"/>
            <a:stretch>
              <a:fillRect/>
            </a:stretch>
          </p:blipFill>
          <p:spPr bwMode="auto">
            <a:xfrm>
              <a:off x="3651" y="2523"/>
              <a:ext cx="1727" cy="1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Line 15"/>
            <p:cNvSpPr>
              <a:spLocks noChangeShapeType="1"/>
            </p:cNvSpPr>
            <p:nvPr/>
          </p:nvSpPr>
          <p:spPr bwMode="auto">
            <a:xfrm flipV="1">
              <a:off x="4515" y="2306"/>
              <a:ext cx="1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ine 16"/>
            <p:cNvSpPr>
              <a:spLocks noChangeShapeType="1"/>
            </p:cNvSpPr>
            <p:nvPr/>
          </p:nvSpPr>
          <p:spPr bwMode="auto">
            <a:xfrm flipV="1">
              <a:off x="4515" y="3213"/>
              <a:ext cx="1002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ine 17"/>
            <p:cNvSpPr>
              <a:spLocks noChangeShapeType="1"/>
            </p:cNvSpPr>
            <p:nvPr/>
          </p:nvSpPr>
          <p:spPr bwMode="auto">
            <a:xfrm flipH="1">
              <a:off x="4170" y="3213"/>
              <a:ext cx="345" cy="5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grpSp>
          <p:nvGrpSpPr>
            <p:cNvPr id="33" name="Group 18"/>
            <p:cNvGrpSpPr>
              <a:grpSpLocks/>
            </p:cNvGrpSpPr>
            <p:nvPr/>
          </p:nvGrpSpPr>
          <p:grpSpPr bwMode="auto">
            <a:xfrm>
              <a:off x="3340" y="2486"/>
              <a:ext cx="1762" cy="1289"/>
              <a:chOff x="521" y="1379"/>
              <a:chExt cx="1762" cy="1289"/>
            </a:xfrm>
          </p:grpSpPr>
          <p:sp>
            <p:nvSpPr>
              <p:cNvPr id="39" name="Line 19"/>
              <p:cNvSpPr>
                <a:spLocks noChangeShapeType="1"/>
              </p:cNvSpPr>
              <p:nvPr/>
            </p:nvSpPr>
            <p:spPr bwMode="auto">
              <a:xfrm flipH="1" flipV="1">
                <a:off x="660" y="1379"/>
                <a:ext cx="1036" cy="727"/>
              </a:xfrm>
              <a:prstGeom prst="line">
                <a:avLst/>
              </a:prstGeom>
              <a:noFill/>
              <a:ln w="22225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0" name="Line 20"/>
              <p:cNvSpPr>
                <a:spLocks noChangeShapeType="1"/>
              </p:cNvSpPr>
              <p:nvPr/>
            </p:nvSpPr>
            <p:spPr bwMode="auto">
              <a:xfrm>
                <a:off x="1696" y="2106"/>
                <a:ext cx="103" cy="253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1" name="Line 21"/>
              <p:cNvSpPr>
                <a:spLocks noChangeShapeType="1"/>
              </p:cNvSpPr>
              <p:nvPr/>
            </p:nvSpPr>
            <p:spPr bwMode="auto">
              <a:xfrm flipV="1">
                <a:off x="1696" y="1634"/>
                <a:ext cx="276" cy="472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2" name="Text Box 22"/>
              <p:cNvSpPr txBox="1">
                <a:spLocks noChangeArrowheads="1"/>
              </p:cNvSpPr>
              <p:nvPr/>
            </p:nvSpPr>
            <p:spPr bwMode="auto">
              <a:xfrm>
                <a:off x="521" y="1379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3" name="Text Box 23"/>
              <p:cNvSpPr txBox="1">
                <a:spLocks noChangeArrowheads="1"/>
              </p:cNvSpPr>
              <p:nvPr/>
            </p:nvSpPr>
            <p:spPr bwMode="auto">
              <a:xfrm>
                <a:off x="1972" y="1526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2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4" name="Text Box 24"/>
              <p:cNvSpPr txBox="1">
                <a:spLocks noChangeArrowheads="1"/>
              </p:cNvSpPr>
              <p:nvPr/>
            </p:nvSpPr>
            <p:spPr bwMode="auto">
              <a:xfrm>
                <a:off x="1765" y="2324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3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34" name="Text Box 25"/>
            <p:cNvSpPr txBox="1">
              <a:spLocks noChangeArrowheads="1"/>
            </p:cNvSpPr>
            <p:nvPr/>
          </p:nvSpPr>
          <p:spPr bwMode="auto">
            <a:xfrm>
              <a:off x="4100" y="3683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x</a:t>
              </a:r>
            </a:p>
          </p:txBody>
        </p:sp>
        <p:sp>
          <p:nvSpPr>
            <p:cNvPr id="35" name="Text Box 26"/>
            <p:cNvSpPr txBox="1">
              <a:spLocks noChangeArrowheads="1"/>
            </p:cNvSpPr>
            <p:nvPr/>
          </p:nvSpPr>
          <p:spPr bwMode="auto">
            <a:xfrm>
              <a:off x="4514" y="2269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z</a:t>
              </a:r>
            </a:p>
          </p:txBody>
        </p:sp>
        <p:grpSp>
          <p:nvGrpSpPr>
            <p:cNvPr id="36" name="Group 27"/>
            <p:cNvGrpSpPr>
              <a:grpSpLocks/>
            </p:cNvGrpSpPr>
            <p:nvPr/>
          </p:nvGrpSpPr>
          <p:grpSpPr bwMode="auto">
            <a:xfrm>
              <a:off x="3754" y="2524"/>
              <a:ext cx="828" cy="940"/>
              <a:chOff x="935" y="1417"/>
              <a:chExt cx="828" cy="940"/>
            </a:xfrm>
          </p:grpSpPr>
          <p:sp>
            <p:nvSpPr>
              <p:cNvPr id="37" name="Oval 28"/>
              <p:cNvSpPr>
                <a:spLocks noChangeArrowheads="1"/>
              </p:cNvSpPr>
              <p:nvPr/>
            </p:nvSpPr>
            <p:spPr bwMode="auto">
              <a:xfrm rot="1966026">
                <a:off x="1623" y="1849"/>
                <a:ext cx="140" cy="508"/>
              </a:xfrm>
              <a:prstGeom prst="ellipse">
                <a:avLst/>
              </a:prstGeom>
              <a:noFill/>
              <a:ln w="349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38" name="Text Box 33"/>
              <p:cNvSpPr txBox="1">
                <a:spLocks noChangeArrowheads="1"/>
              </p:cNvSpPr>
              <p:nvPr/>
            </p:nvSpPr>
            <p:spPr bwMode="auto">
              <a:xfrm>
                <a:off x="935" y="1417"/>
                <a:ext cx="310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el-GR" sz="160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λ</a:t>
                </a:r>
                <a:r>
                  <a:rPr lang="it-IT" sz="1600" baseline="-25000">
                    <a:solidFill>
                      <a:srgbClr val="FF0000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>
                  <a:solidFill>
                    <a:srgbClr val="FF0000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</p:grpSp>
      <p:sp>
        <p:nvSpPr>
          <p:cNvPr id="22" name="Freeform 36"/>
          <p:cNvSpPr>
            <a:spLocks/>
          </p:cNvSpPr>
          <p:nvPr/>
        </p:nvSpPr>
        <p:spPr bwMode="auto">
          <a:xfrm>
            <a:off x="4673600" y="3400108"/>
            <a:ext cx="3059112" cy="815975"/>
          </a:xfrm>
          <a:custGeom>
            <a:avLst/>
            <a:gdLst>
              <a:gd name="T0" fmla="*/ 2147483647 w 1927"/>
              <a:gd name="T1" fmla="*/ 2147483647 h 514"/>
              <a:gd name="T2" fmla="*/ 2147483647 w 1927"/>
              <a:gd name="T3" fmla="*/ 2147483647 h 514"/>
              <a:gd name="T4" fmla="*/ 2147483647 w 1927"/>
              <a:gd name="T5" fmla="*/ 2147483647 h 514"/>
              <a:gd name="T6" fmla="*/ 2147483647 w 1927"/>
              <a:gd name="T7" fmla="*/ 2147483647 h 514"/>
              <a:gd name="T8" fmla="*/ 2147483647 w 1927"/>
              <a:gd name="T9" fmla="*/ 0 h 514"/>
              <a:gd name="T10" fmla="*/ 2147483647 w 1927"/>
              <a:gd name="T11" fmla="*/ 2147483647 h 514"/>
              <a:gd name="T12" fmla="*/ 2147483647 w 1927"/>
              <a:gd name="T13" fmla="*/ 2147483647 h 514"/>
              <a:gd name="T14" fmla="*/ 2147483647 w 1927"/>
              <a:gd name="T15" fmla="*/ 2147483647 h 51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927"/>
              <a:gd name="T25" fmla="*/ 0 h 514"/>
              <a:gd name="T26" fmla="*/ 1927 w 1927"/>
              <a:gd name="T27" fmla="*/ 514 h 514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927" h="514">
                <a:moveTo>
                  <a:pt x="68" y="499"/>
                </a:moveTo>
                <a:cubicBezTo>
                  <a:pt x="34" y="506"/>
                  <a:pt x="0" y="514"/>
                  <a:pt x="68" y="453"/>
                </a:cubicBezTo>
                <a:cubicBezTo>
                  <a:pt x="136" y="392"/>
                  <a:pt x="370" y="204"/>
                  <a:pt x="476" y="136"/>
                </a:cubicBezTo>
                <a:cubicBezTo>
                  <a:pt x="582" y="68"/>
                  <a:pt x="620" y="68"/>
                  <a:pt x="703" y="45"/>
                </a:cubicBezTo>
                <a:cubicBezTo>
                  <a:pt x="786" y="22"/>
                  <a:pt x="869" y="0"/>
                  <a:pt x="975" y="0"/>
                </a:cubicBezTo>
                <a:cubicBezTo>
                  <a:pt x="1081" y="0"/>
                  <a:pt x="1232" y="15"/>
                  <a:pt x="1338" y="45"/>
                </a:cubicBezTo>
                <a:cubicBezTo>
                  <a:pt x="1444" y="75"/>
                  <a:pt x="1512" y="120"/>
                  <a:pt x="1610" y="181"/>
                </a:cubicBezTo>
                <a:cubicBezTo>
                  <a:pt x="1708" y="242"/>
                  <a:pt x="1817" y="325"/>
                  <a:pt x="1927" y="408"/>
                </a:cubicBezTo>
              </a:path>
            </a:pathLst>
          </a:custGeom>
          <a:noFill/>
          <a:ln w="63500">
            <a:solidFill>
              <a:srgbClr val="0000FF"/>
            </a:solidFill>
            <a:round/>
            <a:headEnd type="oval" w="med" len="med"/>
            <a:tailEnd type="oval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Shape 333"/>
          <p:cNvSpPr>
            <a:spLocks noGrp="1"/>
          </p:cNvSpPr>
          <p:nvPr>
            <p:ph type="title"/>
          </p:nvPr>
        </p:nvSpPr>
        <p:spPr>
          <a:xfrm>
            <a:off x="19523" y="228600"/>
            <a:ext cx="13605934" cy="9906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/>
            </a:r>
            <a:b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</a:b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Connect the main directions voxel to voxel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63417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Shape 777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Some results</a:t>
            </a:r>
          </a:p>
        </p:txBody>
      </p:sp>
      <p:pic>
        <p:nvPicPr>
          <p:cNvPr id="778" name="droppedImage.pdf"/>
          <p:cNvPicPr/>
          <p:nvPr/>
        </p:nvPicPr>
        <p:blipFill>
          <a:blip r:embed="rId2">
            <a:extLst/>
          </a:blip>
          <a:srcRect l="75138" t="66988" b="60"/>
          <a:stretch>
            <a:fillRect/>
          </a:stretch>
        </p:blipFill>
        <p:spPr>
          <a:xfrm>
            <a:off x="1860407" y="2492587"/>
            <a:ext cx="9051554" cy="559929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81" name="Group 781"/>
          <p:cNvGrpSpPr/>
          <p:nvPr/>
        </p:nvGrpSpPr>
        <p:grpSpPr>
          <a:xfrm>
            <a:off x="9572977" y="269560"/>
            <a:ext cx="3041680" cy="1950722"/>
            <a:chOff x="0" y="0"/>
            <a:chExt cx="3041679" cy="1950720"/>
          </a:xfrm>
        </p:grpSpPr>
        <p:pic>
          <p:nvPicPr>
            <p:cNvPr id="779" name="brainstem-pm.tif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041680" cy="19507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80" name="Shape 780"/>
            <p:cNvSpPr/>
            <p:nvPr/>
          </p:nvSpPr>
          <p:spPr>
            <a:xfrm>
              <a:off x="2768764" y="64121"/>
              <a:ext cx="235975" cy="25170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2248" tIns="72248" rIns="72248" bIns="72248" numCol="1" anchor="ctr">
              <a:noAutofit/>
            </a:bodyPr>
            <a:lstStyle/>
            <a:p>
              <a:pPr marL="40639" marR="40639" lvl="0" defTabSz="914400">
                <a:defRPr sz="3400">
                  <a:solidFill>
                    <a:srgbClr val="F9F9F9"/>
                  </a:solidFill>
                  <a:uFill>
                    <a:solidFill>
                      <a:srgbClr val="F9F9F9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782" name="Shape 782"/>
          <p:cNvSpPr/>
          <p:nvPr/>
        </p:nvSpPr>
        <p:spPr>
          <a:xfrm>
            <a:off x="1581296" y="8114871"/>
            <a:ext cx="9837664" cy="730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2248" tIns="72248" rIns="72248" bIns="72248" anchor="ctr">
            <a:spAutoFit/>
          </a:bodyPr>
          <a:lstStyle>
            <a:lvl1pPr algn="ctr" defTabSz="406400">
              <a:defRPr sz="3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With anatomical priors (</a:t>
            </a:r>
            <a:r>
              <a:rPr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proba</a:t>
            </a:r>
            <a:r>
              <a:rPr lang="en-US"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bilistic</a:t>
            </a:r>
            <a:r>
              <a:rPr sz="38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 </a:t>
            </a:r>
            <a:r>
              <a:rPr sz="38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</a:rPr>
              <a:t>tracking)</a:t>
            </a:r>
          </a:p>
        </p:txBody>
      </p:sp>
      <p:sp>
        <p:nvSpPr>
          <p:cNvPr id="783" name="Shape 783"/>
          <p:cNvSpPr/>
          <p:nvPr/>
        </p:nvSpPr>
        <p:spPr>
          <a:xfrm>
            <a:off x="320604" y="9186426"/>
            <a:ext cx="5820828" cy="447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4186" tIns="54186" rIns="54186" bIns="54186" anchor="ctr">
            <a:spAutoFit/>
          </a:bodyPr>
          <a:lstStyle>
            <a:lvl1pPr algn="ctr" defTabSz="406400">
              <a:buClr>
                <a:srgbClr val="FFFC79"/>
              </a:buClr>
              <a:defRPr sz="22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  <a:uFillTx/>
              </a:defRPr>
            </a:pP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Girard 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et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al</a:t>
            </a:r>
            <a:r>
              <a:rPr lang="en-US"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.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sz="2200" dirty="0" err="1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Descoteaux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sz="2200" dirty="0" err="1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sz="2200" dirty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sz="2200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2014</a:t>
            </a:r>
            <a:endParaRPr sz="2200" dirty="0"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0324298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2200" y="2578100"/>
            <a:ext cx="11430000" cy="5118100"/>
          </a:xfr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3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Better seeding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lang="en-US" sz="3400" dirty="0">
                <a:solidFill>
                  <a:schemeClr val="bg2"/>
                </a:solidFill>
              </a:rPr>
              <a:t>reduces the length and curvature bias</a:t>
            </a:r>
            <a:br>
              <a:rPr lang="en-US" sz="3400" dirty="0">
                <a:solidFill>
                  <a:schemeClr val="bg2"/>
                </a:solidFill>
              </a:rPr>
            </a:br>
            <a:endParaRPr lang="en-US" sz="3400" dirty="0">
              <a:solidFill>
                <a:schemeClr val="bg2"/>
              </a:solidFill>
            </a:endParaRPr>
          </a:p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3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Better management of boundaries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lang="en-US" sz="3400" dirty="0">
                <a:solidFill>
                  <a:schemeClr val="bg2"/>
                </a:solidFill>
              </a:rPr>
              <a:t>reduces length, volume and density </a:t>
            </a:r>
            <a:r>
              <a:rPr lang="en-US" sz="3400" dirty="0" smtClean="0">
                <a:solidFill>
                  <a:schemeClr val="bg2"/>
                </a:solidFill>
              </a:rPr>
              <a:t>biases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endParaRPr lang="en-US" sz="3400" dirty="0">
              <a:solidFill>
                <a:schemeClr val="bg2"/>
              </a:solidFill>
            </a:endParaRPr>
          </a:p>
          <a:p>
            <a:pPr marL="0" indent="0">
              <a:buNone/>
              <a:defRPr sz="1800">
                <a:solidFill>
                  <a:srgbClr val="000000"/>
                </a:solidFill>
                <a:effectLst/>
              </a:defRPr>
            </a:pPr>
            <a:r>
              <a:rPr lang="en-US" sz="3400" dirty="0" smtClean="0">
                <a:solidFill>
                  <a:schemeClr val="bg2"/>
                </a:solidFill>
              </a:rPr>
              <a:t>But don’t forget to register well your T1 to the diffusion data</a:t>
            </a:r>
          </a:p>
        </p:txBody>
      </p:sp>
      <p:sp>
        <p:nvSpPr>
          <p:cNvPr id="4" name="Shape 759"/>
          <p:cNvSpPr>
            <a:spLocks noGrp="1"/>
          </p:cNvSpPr>
          <p:nvPr>
            <p:ph type="title"/>
          </p:nvPr>
        </p:nvSpPr>
        <p:spPr>
          <a:xfrm>
            <a:off x="947137" y="-76200"/>
            <a:ext cx="12032263" cy="124347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7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Reducing </a:t>
            </a:r>
            <a:r>
              <a:rPr lang="en-US" sz="70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tractography</a:t>
            </a:r>
            <a:r>
              <a:rPr lang="en-US" sz="7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biases</a:t>
            </a:r>
            <a:endParaRPr sz="7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8450036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8400" y="-304800"/>
            <a:ext cx="11430000" cy="1727200"/>
          </a:xfrm>
        </p:spPr>
        <p:txBody>
          <a:bodyPr/>
          <a:lstStyle/>
          <a:p>
            <a:r>
              <a:rPr lang="en-US" sz="7200" dirty="0" smtClean="0"/>
              <a:t>                          What next?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0100" y="1752600"/>
            <a:ext cx="11430000" cy="57023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lvl="1"/>
            <a:r>
              <a:rPr lang="en-US" dirty="0"/>
              <a:t>Read the </a:t>
            </a:r>
            <a:r>
              <a:rPr lang="en-US" dirty="0" err="1"/>
              <a:t>dipy</a:t>
            </a:r>
            <a:r>
              <a:rPr lang="en-US" dirty="0"/>
              <a:t> </a:t>
            </a:r>
            <a:r>
              <a:rPr lang="en-US" dirty="0" smtClean="0"/>
              <a:t>paper [1].</a:t>
            </a:r>
          </a:p>
          <a:p>
            <a:pPr lvl="1"/>
            <a:r>
              <a:rPr lang="en-US" dirty="0" smtClean="0"/>
              <a:t>Read tutorials in dipy.org</a:t>
            </a:r>
          </a:p>
          <a:p>
            <a:pPr lvl="1"/>
            <a:r>
              <a:rPr lang="en-US" dirty="0" smtClean="0"/>
              <a:t>Read the code to understand in detail. </a:t>
            </a:r>
          </a:p>
          <a:p>
            <a:pPr lvl="1"/>
            <a:r>
              <a:rPr lang="en-US" dirty="0" smtClean="0"/>
              <a:t>Run the tracking tutorials.</a:t>
            </a:r>
          </a:p>
          <a:p>
            <a:pPr lvl="1"/>
            <a:r>
              <a:rPr lang="en-US" dirty="0" smtClean="0"/>
              <a:t>Check for evaluation results from the </a:t>
            </a:r>
            <a:r>
              <a:rPr lang="en-US" dirty="0" err="1" smtClean="0"/>
              <a:t>tractometer</a:t>
            </a:r>
            <a:r>
              <a:rPr lang="en-US" dirty="0" smtClean="0"/>
              <a:t> as they will be coming.</a:t>
            </a:r>
          </a:p>
          <a:p>
            <a:pPr lvl="1"/>
            <a:r>
              <a:rPr lang="en-US" dirty="0" smtClean="0"/>
              <a:t>Literature overview see </a:t>
            </a:r>
            <a:r>
              <a:rPr lang="en-US" dirty="0" err="1" smtClean="0"/>
              <a:t>Garyfallidis</a:t>
            </a:r>
            <a:r>
              <a:rPr lang="en-US" dirty="0" smtClean="0"/>
              <a:t> and </a:t>
            </a:r>
            <a:r>
              <a:rPr lang="en-US" dirty="0" err="1" smtClean="0"/>
              <a:t>Stamatopoulos</a:t>
            </a:r>
            <a:r>
              <a:rPr lang="en-US" dirty="0" smtClean="0"/>
              <a:t> </a:t>
            </a:r>
            <a:r>
              <a:rPr lang="en-US" dirty="0" smtClean="0"/>
              <a:t>PhD </a:t>
            </a:r>
            <a:r>
              <a:rPr lang="en-US" dirty="0" smtClean="0"/>
              <a:t>theses</a:t>
            </a:r>
            <a:r>
              <a:rPr lang="en-US" dirty="0" smtClean="0"/>
              <a:t>.</a:t>
            </a:r>
          </a:p>
          <a:p>
            <a:pPr marL="444500" lvl="1" indent="0">
              <a:buNone/>
            </a:pPr>
            <a:endParaRPr lang="en-US" dirty="0" smtClean="0"/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200" y="7496212"/>
            <a:ext cx="3766632" cy="103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3995106" y="8915400"/>
            <a:ext cx="90604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chemeClr val="bg2"/>
                </a:solidFill>
              </a:rPr>
              <a:t>[1] </a:t>
            </a:r>
            <a:r>
              <a:rPr lang="en-US" sz="2800" dirty="0" err="1" smtClean="0">
                <a:solidFill>
                  <a:schemeClr val="bg2"/>
                </a:solidFill>
              </a:rPr>
              <a:t>Garyfallidis</a:t>
            </a:r>
            <a:r>
              <a:rPr lang="en-US" sz="2800" dirty="0" smtClean="0">
                <a:solidFill>
                  <a:schemeClr val="bg2"/>
                </a:solidFill>
              </a:rPr>
              <a:t> et al. Frontiers in </a:t>
            </a:r>
            <a:r>
              <a:rPr lang="en-US" sz="2800" dirty="0" err="1" smtClean="0">
                <a:solidFill>
                  <a:schemeClr val="bg2"/>
                </a:solidFill>
              </a:rPr>
              <a:t>Neuroinformatics</a:t>
            </a:r>
            <a:r>
              <a:rPr lang="en-US" sz="2800" dirty="0" smtClean="0">
                <a:solidFill>
                  <a:schemeClr val="bg2"/>
                </a:solidFill>
              </a:rPr>
              <a:t>, 2014</a:t>
            </a:r>
            <a:endParaRPr lang="en-US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2184084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3" name="tumor_fiberHR_bis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85544" y="381000"/>
            <a:ext cx="7765256" cy="776525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4" name="droppedImage.pdf"/>
          <p:cNvPicPr/>
          <p:nvPr/>
        </p:nvPicPr>
        <p:blipFill>
          <a:blip r:embed="rId3">
            <a:extLst/>
          </a:blip>
          <a:srcRect l="433" t="20904" r="69230"/>
          <a:stretch>
            <a:fillRect/>
          </a:stretch>
        </p:blipFill>
        <p:spPr>
          <a:xfrm>
            <a:off x="228600" y="8585200"/>
            <a:ext cx="3556000" cy="1057173"/>
          </a:xfrm>
          <a:prstGeom prst="rect">
            <a:avLst/>
          </a:prstGeom>
          <a:ln w="12700">
            <a:miter lim="400000"/>
          </a:ln>
        </p:spPr>
      </p:pic>
      <p:pic>
        <p:nvPicPr>
          <p:cNvPr id="825" name="droppedImage.pdf"/>
          <p:cNvPicPr/>
          <p:nvPr/>
        </p:nvPicPr>
        <p:blipFill>
          <a:blip r:embed="rId3">
            <a:extLst/>
          </a:blip>
          <a:srcRect l="52871" t="20904" r="16793"/>
          <a:stretch>
            <a:fillRect/>
          </a:stretch>
        </p:blipFill>
        <p:spPr>
          <a:xfrm>
            <a:off x="3771900" y="8585200"/>
            <a:ext cx="3556000" cy="1057173"/>
          </a:xfrm>
          <a:prstGeom prst="rect">
            <a:avLst/>
          </a:prstGeom>
          <a:ln w="12700">
            <a:miter lim="400000"/>
          </a:ln>
        </p:spPr>
      </p:pic>
      <p:sp>
        <p:nvSpPr>
          <p:cNvPr id="829" name="Shape 829"/>
          <p:cNvSpPr/>
          <p:nvPr/>
        </p:nvSpPr>
        <p:spPr>
          <a:xfrm>
            <a:off x="558800" y="254000"/>
            <a:ext cx="11430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Thank you</a:t>
            </a:r>
          </a:p>
        </p:txBody>
      </p:sp>
      <p:pic>
        <p:nvPicPr>
          <p:cNvPr id="830" name="scil2_contourblanc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355600" y="2311399"/>
            <a:ext cx="6511692" cy="2260602"/>
          </a:xfrm>
          <a:prstGeom prst="rect">
            <a:avLst/>
          </a:prstGeom>
          <a:ln w="12700">
            <a:miter lim="400000"/>
          </a:ln>
        </p:spPr>
      </p:pic>
      <p:sp>
        <p:nvSpPr>
          <p:cNvPr id="831" name="Shape 831"/>
          <p:cNvSpPr/>
          <p:nvPr/>
        </p:nvSpPr>
        <p:spPr>
          <a:xfrm>
            <a:off x="-915356" y="4254500"/>
            <a:ext cx="6960496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ctr" defTabSz="584200">
              <a:def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  <a:hlinkClick r:id="rId5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  <a:effectLst/>
              </a:defRPr>
            </a:pPr>
            <a:r>
              <a: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hlinkClick r:id="rId5"/>
              </a:rPr>
              <a:t>http://scil.dinf.usherbrooke.ca</a:t>
            </a:r>
          </a:p>
        </p:txBody>
      </p:sp>
      <p:pic>
        <p:nvPicPr>
          <p:cNvPr id="832" name="tractometer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95299" y="5575300"/>
            <a:ext cx="4102101" cy="2110969"/>
          </a:xfrm>
          <a:prstGeom prst="rect">
            <a:avLst/>
          </a:prstGeom>
          <a:ln w="12700">
            <a:miter lim="400000"/>
          </a:ln>
        </p:spPr>
      </p:pic>
      <p:sp>
        <p:nvSpPr>
          <p:cNvPr id="833" name="Shape 833"/>
          <p:cNvSpPr/>
          <p:nvPr/>
        </p:nvSpPr>
        <p:spPr>
          <a:xfrm>
            <a:off x="42631" y="7759700"/>
            <a:ext cx="5044521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ctr" defTabSz="584200">
              <a:def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  <a:hlinkClick r:id="rId7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  <a:effectLst/>
              </a:defRPr>
            </a:pPr>
            <a:r>
              <a: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hlinkClick r:id="rId7"/>
              </a:rPr>
              <a:t>http://tractometer.org</a:t>
            </a:r>
          </a:p>
        </p:txBody>
      </p:sp>
      <p:pic>
        <p:nvPicPr>
          <p:cNvPr id="13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200" y="8203060"/>
            <a:ext cx="5072568" cy="1398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539750" y="1219200"/>
            <a:ext cx="11329988" cy="954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If we assume the main eigenvector is </a:t>
            </a: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tangential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to the underlying trajectory of the white matter</a:t>
            </a:r>
          </a:p>
        </p:txBody>
      </p:sp>
      <p:sp>
        <p:nvSpPr>
          <p:cNvPr id="5" name="AutoShape 11"/>
          <p:cNvSpPr>
            <a:spLocks noChangeArrowheads="1"/>
          </p:cNvSpPr>
          <p:nvPr/>
        </p:nvSpPr>
        <p:spPr bwMode="auto">
          <a:xfrm>
            <a:off x="9061451" y="2256802"/>
            <a:ext cx="360363" cy="576262"/>
          </a:xfrm>
          <a:prstGeom prst="downArrow">
            <a:avLst>
              <a:gd name="adj1" fmla="val 50000"/>
              <a:gd name="adj2" fmla="val 39978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Text Box 13"/>
          <p:cNvSpPr txBox="1">
            <a:spLocks noChangeArrowheads="1"/>
          </p:cNvSpPr>
          <p:nvPr/>
        </p:nvSpPr>
        <p:spPr bwMode="auto">
          <a:xfrm>
            <a:off x="7188200" y="2833065"/>
            <a:ext cx="4681538" cy="1815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Starting from a </a:t>
            </a: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seed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point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we can propagate a 3D curve that represents the WM pathway </a:t>
            </a:r>
          </a:p>
        </p:txBody>
      </p:sp>
      <p:sp>
        <p:nvSpPr>
          <p:cNvPr id="7" name="Text Box 14"/>
          <p:cNvSpPr txBox="1">
            <a:spLocks noChangeArrowheads="1"/>
          </p:cNvSpPr>
          <p:nvPr/>
        </p:nvSpPr>
        <p:spPr bwMode="auto">
          <a:xfrm>
            <a:off x="1759875" y="4898176"/>
            <a:ext cx="10533725" cy="4647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i="1" u="sng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Two </a:t>
            </a:r>
            <a:r>
              <a:rPr lang="en-US" sz="2800" i="1" u="sng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main approaches :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FACT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- (Mori et al  1999)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Interpolated </a:t>
            </a:r>
            <a:r>
              <a:rPr lang="en-US" sz="28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Streamlines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(Euler, RK, </a:t>
            </a:r>
            <a:r>
              <a:rPr lang="en-US" sz="28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etc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)  - (</a:t>
            </a:r>
            <a:r>
              <a:rPr lang="en-US" sz="28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Basser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et al. 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2000)</a:t>
            </a:r>
            <a:endParaRPr lang="en-US" sz="28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AutoShape 15"/>
          <p:cNvSpPr>
            <a:spLocks noChangeArrowheads="1"/>
          </p:cNvSpPr>
          <p:nvPr/>
        </p:nvSpPr>
        <p:spPr bwMode="auto">
          <a:xfrm>
            <a:off x="9061451" y="4986338"/>
            <a:ext cx="360363" cy="576262"/>
          </a:xfrm>
          <a:prstGeom prst="downArrow">
            <a:avLst>
              <a:gd name="adj1" fmla="val 50000"/>
              <a:gd name="adj2" fmla="val 39978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7299326" y="5877584"/>
            <a:ext cx="4248150" cy="52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Streamline Tractography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5000" y="2468733"/>
            <a:ext cx="6096000" cy="5075067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2" name="Oval 2"/>
          <p:cNvSpPr>
            <a:spLocks noChangeAspect="1" noChangeArrowheads="1"/>
          </p:cNvSpPr>
          <p:nvPr/>
        </p:nvSpPr>
        <p:spPr bwMode="auto">
          <a:xfrm>
            <a:off x="3370584" y="5743983"/>
            <a:ext cx="443254" cy="443255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Freeform 3"/>
          <p:cNvSpPr>
            <a:spLocks noChangeAspect="1"/>
          </p:cNvSpPr>
          <p:nvPr/>
        </p:nvSpPr>
        <p:spPr bwMode="auto">
          <a:xfrm>
            <a:off x="2073595" y="3367497"/>
            <a:ext cx="1064184" cy="1062228"/>
          </a:xfrm>
          <a:custGeom>
            <a:avLst/>
            <a:gdLst>
              <a:gd name="T0" fmla="*/ 0 w 502"/>
              <a:gd name="T1" fmla="*/ 2147483647 h 528"/>
              <a:gd name="T2" fmla="*/ 2147483647 w 502"/>
              <a:gd name="T3" fmla="*/ 2147483647 h 528"/>
              <a:gd name="T4" fmla="*/ 2147483647 w 502"/>
              <a:gd name="T5" fmla="*/ 0 h 528"/>
              <a:gd name="T6" fmla="*/ 0 60000 65536"/>
              <a:gd name="T7" fmla="*/ 0 60000 65536"/>
              <a:gd name="T8" fmla="*/ 0 60000 65536"/>
              <a:gd name="T9" fmla="*/ 0 w 502"/>
              <a:gd name="T10" fmla="*/ 0 h 528"/>
              <a:gd name="T11" fmla="*/ 502 w 502"/>
              <a:gd name="T12" fmla="*/ 528 h 52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02" h="528">
                <a:moveTo>
                  <a:pt x="0" y="528"/>
                </a:moveTo>
                <a:cubicBezTo>
                  <a:pt x="38" y="483"/>
                  <a:pt x="143" y="344"/>
                  <a:pt x="227" y="256"/>
                </a:cubicBezTo>
                <a:cubicBezTo>
                  <a:pt x="311" y="168"/>
                  <a:pt x="456" y="43"/>
                  <a:pt x="502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Freeform 5"/>
          <p:cNvSpPr>
            <a:spLocks noChangeAspect="1"/>
          </p:cNvSpPr>
          <p:nvPr/>
        </p:nvSpPr>
        <p:spPr bwMode="auto">
          <a:xfrm>
            <a:off x="3154672" y="3438928"/>
            <a:ext cx="2235758" cy="3657259"/>
          </a:xfrm>
          <a:custGeom>
            <a:avLst/>
            <a:gdLst>
              <a:gd name="T0" fmla="*/ 2147483647 w 1145"/>
              <a:gd name="T1" fmla="*/ 2147483647 h 1873"/>
              <a:gd name="T2" fmla="*/ 2147483647 w 1145"/>
              <a:gd name="T3" fmla="*/ 2147483647 h 1873"/>
              <a:gd name="T4" fmla="*/ 2147483647 w 1145"/>
              <a:gd name="T5" fmla="*/ 2147483647 h 1873"/>
              <a:gd name="T6" fmla="*/ 2147483647 w 1145"/>
              <a:gd name="T7" fmla="*/ 2147483647 h 1873"/>
              <a:gd name="T8" fmla="*/ 2147483647 w 1145"/>
              <a:gd name="T9" fmla="*/ 2147483647 h 1873"/>
              <a:gd name="T10" fmla="*/ 2147483647 w 1145"/>
              <a:gd name="T11" fmla="*/ 2147483647 h 1873"/>
              <a:gd name="T12" fmla="*/ 2147483647 w 1145"/>
              <a:gd name="T13" fmla="*/ 2147483647 h 1873"/>
              <a:gd name="T14" fmla="*/ 2147483647 w 1145"/>
              <a:gd name="T15" fmla="*/ 2147483647 h 1873"/>
              <a:gd name="T16" fmla="*/ 2147483647 w 1145"/>
              <a:gd name="T17" fmla="*/ 0 h 187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45"/>
              <a:gd name="T28" fmla="*/ 0 h 1873"/>
              <a:gd name="T29" fmla="*/ 1145 w 1145"/>
              <a:gd name="T30" fmla="*/ 1873 h 1873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45" h="1873">
                <a:moveTo>
                  <a:pt x="8" y="1873"/>
                </a:moveTo>
                <a:cubicBezTo>
                  <a:pt x="4" y="1796"/>
                  <a:pt x="0" y="1719"/>
                  <a:pt x="8" y="1632"/>
                </a:cubicBezTo>
                <a:cubicBezTo>
                  <a:pt x="16" y="1545"/>
                  <a:pt x="31" y="1444"/>
                  <a:pt x="54" y="1351"/>
                </a:cubicBezTo>
                <a:cubicBezTo>
                  <a:pt x="77" y="1257"/>
                  <a:pt x="106" y="1156"/>
                  <a:pt x="144" y="1069"/>
                </a:cubicBezTo>
                <a:cubicBezTo>
                  <a:pt x="182" y="982"/>
                  <a:pt x="227" y="909"/>
                  <a:pt x="280" y="828"/>
                </a:cubicBezTo>
                <a:cubicBezTo>
                  <a:pt x="333" y="748"/>
                  <a:pt x="394" y="668"/>
                  <a:pt x="462" y="587"/>
                </a:cubicBezTo>
                <a:cubicBezTo>
                  <a:pt x="530" y="507"/>
                  <a:pt x="605" y="425"/>
                  <a:pt x="689" y="347"/>
                </a:cubicBezTo>
                <a:cubicBezTo>
                  <a:pt x="773" y="269"/>
                  <a:pt x="888" y="178"/>
                  <a:pt x="964" y="120"/>
                </a:cubicBezTo>
                <a:cubicBezTo>
                  <a:pt x="1040" y="62"/>
                  <a:pt x="1107" y="25"/>
                  <a:pt x="1145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Freeform 6"/>
          <p:cNvSpPr>
            <a:spLocks noChangeAspect="1"/>
          </p:cNvSpPr>
          <p:nvPr/>
        </p:nvSpPr>
        <p:spPr bwMode="auto">
          <a:xfrm>
            <a:off x="4070659" y="4213633"/>
            <a:ext cx="1136422" cy="2620417"/>
          </a:xfrm>
          <a:custGeom>
            <a:avLst/>
            <a:gdLst>
              <a:gd name="T0" fmla="*/ 0 w 582"/>
              <a:gd name="T1" fmla="*/ 2147483647 h 1342"/>
              <a:gd name="T2" fmla="*/ 2147483647 w 582"/>
              <a:gd name="T3" fmla="*/ 2147483647 h 1342"/>
              <a:gd name="T4" fmla="*/ 2147483647 w 582"/>
              <a:gd name="T5" fmla="*/ 2147483647 h 1342"/>
              <a:gd name="T6" fmla="*/ 2147483647 w 582"/>
              <a:gd name="T7" fmla="*/ 2147483647 h 1342"/>
              <a:gd name="T8" fmla="*/ 2147483647 w 582"/>
              <a:gd name="T9" fmla="*/ 2147483647 h 1342"/>
              <a:gd name="T10" fmla="*/ 2147483647 w 582"/>
              <a:gd name="T11" fmla="*/ 2147483647 h 1342"/>
              <a:gd name="T12" fmla="*/ 2147483647 w 582"/>
              <a:gd name="T13" fmla="*/ 2147483647 h 134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582"/>
              <a:gd name="T22" fmla="*/ 0 h 1342"/>
              <a:gd name="T23" fmla="*/ 582 w 582"/>
              <a:gd name="T24" fmla="*/ 1342 h 134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582" h="1342">
                <a:moveTo>
                  <a:pt x="0" y="1342"/>
                </a:moveTo>
                <a:cubicBezTo>
                  <a:pt x="2" y="1303"/>
                  <a:pt x="10" y="1188"/>
                  <a:pt x="21" y="1106"/>
                </a:cubicBezTo>
                <a:cubicBezTo>
                  <a:pt x="32" y="1024"/>
                  <a:pt x="44" y="934"/>
                  <a:pt x="67" y="848"/>
                </a:cubicBezTo>
                <a:cubicBezTo>
                  <a:pt x="90" y="761"/>
                  <a:pt x="119" y="669"/>
                  <a:pt x="157" y="589"/>
                </a:cubicBezTo>
                <a:cubicBezTo>
                  <a:pt x="195" y="509"/>
                  <a:pt x="227" y="460"/>
                  <a:pt x="293" y="368"/>
                </a:cubicBezTo>
                <a:cubicBezTo>
                  <a:pt x="359" y="276"/>
                  <a:pt x="522" y="76"/>
                  <a:pt x="552" y="38"/>
                </a:cubicBezTo>
                <a:cubicBezTo>
                  <a:pt x="582" y="0"/>
                  <a:pt x="489" y="120"/>
                  <a:pt x="472" y="142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Freeform 7"/>
          <p:cNvSpPr>
            <a:spLocks noChangeAspect="1"/>
          </p:cNvSpPr>
          <p:nvPr/>
        </p:nvSpPr>
        <p:spPr bwMode="auto">
          <a:xfrm>
            <a:off x="2218052" y="3296059"/>
            <a:ext cx="2319718" cy="3807613"/>
          </a:xfrm>
          <a:custGeom>
            <a:avLst/>
            <a:gdLst>
              <a:gd name="T0" fmla="*/ 2147483647 w 1188"/>
              <a:gd name="T1" fmla="*/ 2147483647 h 2132"/>
              <a:gd name="T2" fmla="*/ 2147483647 w 1188"/>
              <a:gd name="T3" fmla="*/ 2147483647 h 2132"/>
              <a:gd name="T4" fmla="*/ 2147483647 w 1188"/>
              <a:gd name="T5" fmla="*/ 2147483647 h 2132"/>
              <a:gd name="T6" fmla="*/ 2147483647 w 1188"/>
              <a:gd name="T7" fmla="*/ 2147483647 h 2132"/>
              <a:gd name="T8" fmla="*/ 2147483647 w 1188"/>
              <a:gd name="T9" fmla="*/ 2147483647 h 2132"/>
              <a:gd name="T10" fmla="*/ 2147483647 w 1188"/>
              <a:gd name="T11" fmla="*/ 2147483647 h 2132"/>
              <a:gd name="T12" fmla="*/ 2147483647 w 1188"/>
              <a:gd name="T13" fmla="*/ 2147483647 h 2132"/>
              <a:gd name="T14" fmla="*/ 2147483647 w 1188"/>
              <a:gd name="T15" fmla="*/ 2147483647 h 2132"/>
              <a:gd name="T16" fmla="*/ 2147483647 w 1188"/>
              <a:gd name="T17" fmla="*/ 0 h 213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88"/>
              <a:gd name="T28" fmla="*/ 0 h 2132"/>
              <a:gd name="T29" fmla="*/ 1188 w 1188"/>
              <a:gd name="T30" fmla="*/ 2132 h 213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88" h="2132">
                <a:moveTo>
                  <a:pt x="8" y="2132"/>
                </a:moveTo>
                <a:cubicBezTo>
                  <a:pt x="4" y="2045"/>
                  <a:pt x="0" y="1958"/>
                  <a:pt x="8" y="1860"/>
                </a:cubicBezTo>
                <a:cubicBezTo>
                  <a:pt x="16" y="1762"/>
                  <a:pt x="31" y="1648"/>
                  <a:pt x="54" y="1542"/>
                </a:cubicBezTo>
                <a:cubicBezTo>
                  <a:pt x="77" y="1436"/>
                  <a:pt x="106" y="1322"/>
                  <a:pt x="144" y="1224"/>
                </a:cubicBezTo>
                <a:cubicBezTo>
                  <a:pt x="182" y="1126"/>
                  <a:pt x="227" y="1043"/>
                  <a:pt x="280" y="952"/>
                </a:cubicBezTo>
                <a:cubicBezTo>
                  <a:pt x="333" y="861"/>
                  <a:pt x="394" y="771"/>
                  <a:pt x="462" y="680"/>
                </a:cubicBezTo>
                <a:cubicBezTo>
                  <a:pt x="530" y="589"/>
                  <a:pt x="605" y="496"/>
                  <a:pt x="689" y="408"/>
                </a:cubicBezTo>
                <a:cubicBezTo>
                  <a:pt x="773" y="320"/>
                  <a:pt x="881" y="220"/>
                  <a:pt x="964" y="152"/>
                </a:cubicBezTo>
                <a:cubicBezTo>
                  <a:pt x="1047" y="84"/>
                  <a:pt x="1151" y="25"/>
                  <a:pt x="1188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Line 8"/>
          <p:cNvSpPr>
            <a:spLocks noChangeAspect="1" noChangeShapeType="1"/>
          </p:cNvSpPr>
          <p:nvPr/>
        </p:nvSpPr>
        <p:spPr bwMode="auto">
          <a:xfrm flipV="1">
            <a:off x="3299145" y="4375547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Rectangle 9"/>
          <p:cNvSpPr>
            <a:spLocks noChangeAspect="1" noChangeArrowheads="1"/>
          </p:cNvSpPr>
          <p:nvPr/>
        </p:nvSpPr>
        <p:spPr bwMode="auto">
          <a:xfrm>
            <a:off x="2073584" y="3177763"/>
            <a:ext cx="3545967" cy="389743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Line 10"/>
          <p:cNvSpPr>
            <a:spLocks noChangeAspect="1" noChangeShapeType="1"/>
          </p:cNvSpPr>
          <p:nvPr/>
        </p:nvSpPr>
        <p:spPr bwMode="auto">
          <a:xfrm flipV="1">
            <a:off x="4162734" y="3511958"/>
            <a:ext cx="796671" cy="61897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Text Box 12"/>
          <p:cNvSpPr txBox="1">
            <a:spLocks noChangeAspect="1" noChangeArrowheads="1"/>
          </p:cNvSpPr>
          <p:nvPr/>
        </p:nvSpPr>
        <p:spPr bwMode="auto">
          <a:xfrm>
            <a:off x="3280944" y="4448571"/>
            <a:ext cx="706856" cy="400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000" i="1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rPr>
              <a:t>v</a:t>
            </a:r>
            <a:r>
              <a:rPr lang="it-IT" sz="2000" i="1" baseline="-25000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rPr>
              <a:t>1</a:t>
            </a:r>
          </a:p>
        </p:txBody>
      </p:sp>
      <p:sp>
        <p:nvSpPr>
          <p:cNvPr id="21" name="Line 18"/>
          <p:cNvSpPr>
            <a:spLocks noChangeAspect="1" noChangeShapeType="1"/>
          </p:cNvSpPr>
          <p:nvPr/>
        </p:nvSpPr>
        <p:spPr bwMode="auto">
          <a:xfrm flipV="1">
            <a:off x="4234183" y="4448572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Line 19"/>
          <p:cNvSpPr>
            <a:spLocks noChangeAspect="1" noChangeShapeType="1"/>
          </p:cNvSpPr>
          <p:nvPr/>
        </p:nvSpPr>
        <p:spPr bwMode="auto">
          <a:xfrm flipV="1">
            <a:off x="3226109" y="3438933"/>
            <a:ext cx="796671" cy="61897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Line 20"/>
          <p:cNvSpPr>
            <a:spLocks noChangeAspect="1" noChangeShapeType="1"/>
          </p:cNvSpPr>
          <p:nvPr/>
        </p:nvSpPr>
        <p:spPr bwMode="auto">
          <a:xfrm flipV="1">
            <a:off x="2218046" y="3438921"/>
            <a:ext cx="706856" cy="706856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Line 21"/>
          <p:cNvSpPr>
            <a:spLocks noChangeAspect="1" noChangeShapeType="1"/>
          </p:cNvSpPr>
          <p:nvPr/>
        </p:nvSpPr>
        <p:spPr bwMode="auto">
          <a:xfrm flipV="1">
            <a:off x="2291083" y="4375547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22"/>
          <p:cNvSpPr>
            <a:spLocks noChangeAspect="1" noChangeShapeType="1"/>
          </p:cNvSpPr>
          <p:nvPr/>
        </p:nvSpPr>
        <p:spPr bwMode="auto">
          <a:xfrm>
            <a:off x="3010220" y="3223028"/>
            <a:ext cx="0" cy="389743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23"/>
          <p:cNvSpPr>
            <a:spLocks noChangeAspect="1" noChangeShapeType="1"/>
          </p:cNvSpPr>
          <p:nvPr/>
        </p:nvSpPr>
        <p:spPr bwMode="auto">
          <a:xfrm>
            <a:off x="4018283" y="3223028"/>
            <a:ext cx="0" cy="389743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Line 24"/>
          <p:cNvSpPr>
            <a:spLocks noChangeAspect="1" noChangeShapeType="1"/>
          </p:cNvSpPr>
          <p:nvPr/>
        </p:nvSpPr>
        <p:spPr bwMode="auto">
          <a:xfrm>
            <a:off x="2073584" y="4231096"/>
            <a:ext cx="35440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Line 25"/>
          <p:cNvSpPr>
            <a:spLocks noChangeAspect="1" noChangeShapeType="1"/>
          </p:cNvSpPr>
          <p:nvPr/>
        </p:nvSpPr>
        <p:spPr bwMode="auto">
          <a:xfrm>
            <a:off x="2073584" y="5312183"/>
            <a:ext cx="35440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Line 26"/>
          <p:cNvSpPr>
            <a:spLocks noChangeAspect="1" noChangeShapeType="1"/>
          </p:cNvSpPr>
          <p:nvPr/>
        </p:nvSpPr>
        <p:spPr bwMode="auto">
          <a:xfrm flipV="1">
            <a:off x="3515046" y="5528072"/>
            <a:ext cx="87860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Line 27"/>
          <p:cNvSpPr>
            <a:spLocks noChangeAspect="1" noChangeShapeType="1"/>
          </p:cNvSpPr>
          <p:nvPr/>
        </p:nvSpPr>
        <p:spPr bwMode="auto">
          <a:xfrm flipV="1">
            <a:off x="2506984" y="5528072"/>
            <a:ext cx="87859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Line 28"/>
          <p:cNvSpPr>
            <a:spLocks noChangeAspect="1" noChangeShapeType="1"/>
          </p:cNvSpPr>
          <p:nvPr/>
        </p:nvSpPr>
        <p:spPr bwMode="auto">
          <a:xfrm flipV="1">
            <a:off x="4450084" y="5528072"/>
            <a:ext cx="87859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Freeform 29"/>
          <p:cNvSpPr>
            <a:spLocks noChangeAspect="1"/>
          </p:cNvSpPr>
          <p:nvPr/>
        </p:nvSpPr>
        <p:spPr bwMode="auto">
          <a:xfrm>
            <a:off x="3515045" y="3799297"/>
            <a:ext cx="1681202" cy="2682901"/>
          </a:xfrm>
          <a:custGeom>
            <a:avLst/>
            <a:gdLst>
              <a:gd name="T0" fmla="*/ 2147483647 w 1145"/>
              <a:gd name="T1" fmla="*/ 2147483647 h 1873"/>
              <a:gd name="T2" fmla="*/ 2147483647 w 1145"/>
              <a:gd name="T3" fmla="*/ 2147483647 h 1873"/>
              <a:gd name="T4" fmla="*/ 2147483647 w 1145"/>
              <a:gd name="T5" fmla="*/ 2147483647 h 1873"/>
              <a:gd name="T6" fmla="*/ 2147483647 w 1145"/>
              <a:gd name="T7" fmla="*/ 2147483647 h 1873"/>
              <a:gd name="T8" fmla="*/ 2147483647 w 1145"/>
              <a:gd name="T9" fmla="*/ 2147483647 h 1873"/>
              <a:gd name="T10" fmla="*/ 2147483647 w 1145"/>
              <a:gd name="T11" fmla="*/ 2147483647 h 1873"/>
              <a:gd name="T12" fmla="*/ 2147483647 w 1145"/>
              <a:gd name="T13" fmla="*/ 2147483647 h 1873"/>
              <a:gd name="T14" fmla="*/ 2147483647 w 1145"/>
              <a:gd name="T15" fmla="*/ 2147483647 h 1873"/>
              <a:gd name="T16" fmla="*/ 2147483647 w 1145"/>
              <a:gd name="T17" fmla="*/ 0 h 187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45"/>
              <a:gd name="T28" fmla="*/ 0 h 1873"/>
              <a:gd name="T29" fmla="*/ 1145 w 1145"/>
              <a:gd name="T30" fmla="*/ 1873 h 1873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45" h="1873">
                <a:moveTo>
                  <a:pt x="8" y="1873"/>
                </a:moveTo>
                <a:cubicBezTo>
                  <a:pt x="4" y="1796"/>
                  <a:pt x="0" y="1719"/>
                  <a:pt x="8" y="1632"/>
                </a:cubicBezTo>
                <a:cubicBezTo>
                  <a:pt x="16" y="1545"/>
                  <a:pt x="31" y="1444"/>
                  <a:pt x="54" y="1351"/>
                </a:cubicBezTo>
                <a:cubicBezTo>
                  <a:pt x="77" y="1257"/>
                  <a:pt x="106" y="1156"/>
                  <a:pt x="144" y="1069"/>
                </a:cubicBezTo>
                <a:cubicBezTo>
                  <a:pt x="182" y="982"/>
                  <a:pt x="227" y="909"/>
                  <a:pt x="280" y="828"/>
                </a:cubicBezTo>
                <a:cubicBezTo>
                  <a:pt x="333" y="748"/>
                  <a:pt x="394" y="668"/>
                  <a:pt x="462" y="587"/>
                </a:cubicBezTo>
                <a:cubicBezTo>
                  <a:pt x="530" y="507"/>
                  <a:pt x="605" y="425"/>
                  <a:pt x="689" y="347"/>
                </a:cubicBezTo>
                <a:cubicBezTo>
                  <a:pt x="773" y="269"/>
                  <a:pt x="888" y="178"/>
                  <a:pt x="964" y="120"/>
                </a:cubicBezTo>
                <a:cubicBezTo>
                  <a:pt x="1040" y="62"/>
                  <a:pt x="1107" y="25"/>
                  <a:pt x="1145" y="0"/>
                </a:cubicBezTo>
              </a:path>
            </a:pathLst>
          </a:custGeom>
          <a:noFill/>
          <a:ln w="76200" cap="rnd">
            <a:solidFill>
              <a:srgbClr val="FF0000"/>
            </a:solidFill>
            <a:prstDash val="sysDot"/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Text Box 30"/>
          <p:cNvSpPr txBox="1">
            <a:spLocks noChangeAspect="1" noChangeArrowheads="1"/>
          </p:cNvSpPr>
          <p:nvPr/>
        </p:nvSpPr>
        <p:spPr bwMode="auto">
          <a:xfrm>
            <a:off x="3515034" y="6536136"/>
            <a:ext cx="886486" cy="72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1400" dirty="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Seed Point</a:t>
            </a:r>
            <a:r>
              <a:rPr lang="it-IT" dirty="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</a:p>
        </p:txBody>
      </p:sp>
      <p:sp>
        <p:nvSpPr>
          <p:cNvPr id="34" name="Line 31"/>
          <p:cNvSpPr>
            <a:spLocks noChangeAspect="1" noChangeShapeType="1"/>
          </p:cNvSpPr>
          <p:nvPr/>
        </p:nvSpPr>
        <p:spPr bwMode="auto">
          <a:xfrm flipH="1" flipV="1">
            <a:off x="3657909" y="6175784"/>
            <a:ext cx="177698" cy="44325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Deterministic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414464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>
          <a:xfrm>
            <a:off x="1549400" y="1295400"/>
            <a:ext cx="10206051" cy="1019507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Deterministic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1" y="1295400"/>
            <a:ext cx="10206051" cy="57265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8" name="Text Box 4"/>
          <p:cNvSpPr txBox="1">
            <a:spLocks noChangeArrowheads="1"/>
          </p:cNvSpPr>
          <p:nvPr/>
        </p:nvSpPr>
        <p:spPr bwMode="auto">
          <a:xfrm>
            <a:off x="572948" y="7086600"/>
            <a:ext cx="6234252" cy="20928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track follows a path parallel to the principal eigenvector </a:t>
            </a:r>
            <a:r>
              <a:rPr lang="en-US" sz="20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until </a:t>
            </a: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en-US" sz="20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border </a:t>
            </a: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of the voxel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.  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The step size is not fixed 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Works 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well with low curvature regions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FACT is used in DTI-Studio and </a:t>
            </a: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TrackVis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6807200" y="7086600"/>
            <a:ext cx="6234252" cy="3016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At each step a new direction is interpolated taking into account the surrounding </a:t>
            </a:r>
            <a:r>
              <a:rPr lang="en-US" sz="2000" b="1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eigenvectors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b="1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b="1" i="1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Step size is fixed 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Available in </a:t>
            </a: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Dipy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(</a:t>
            </a: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Garyfallidis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, Frontiers 2014)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7416800" y="7848600"/>
            <a:ext cx="5095876" cy="685800"/>
            <a:chOff x="3581400" y="2362200"/>
            <a:chExt cx="5095876" cy="685800"/>
          </a:xfrm>
        </p:grpSpPr>
        <p:sp>
          <p:nvSpPr>
            <p:cNvPr id="53" name="Rounded Rectangle 52"/>
            <p:cNvSpPr/>
            <p:nvPr/>
          </p:nvSpPr>
          <p:spPr>
            <a:xfrm>
              <a:off x="3581400" y="2362200"/>
              <a:ext cx="4648200" cy="6858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anchor="ctr">
              <a:prstTxWarp prst="textNoShape">
                <a:avLst/>
              </a:prstTxWarp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>
                <a:solidFill>
                  <a:srgbClr val="FFFFFF"/>
                </a:solidFill>
                <a:latin typeface="Arial"/>
                <a:ea typeface="ＭＳ Ｐゴシック" pitchFamily="-107" charset="-128"/>
                <a:cs typeface="ＭＳ Ｐゴシック" pitchFamily="-107" charset="-128"/>
              </a:endParaRPr>
            </a:p>
          </p:txBody>
        </p:sp>
        <p:sp>
          <p:nvSpPr>
            <p:cNvPr id="54" name="Text Box 5"/>
            <p:cNvSpPr txBox="1">
              <a:spLocks noChangeArrowheads="1"/>
            </p:cNvSpPr>
            <p:nvPr/>
          </p:nvSpPr>
          <p:spPr bwMode="auto">
            <a:xfrm>
              <a:off x="6083300" y="2420939"/>
              <a:ext cx="828675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b="1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Step Size</a:t>
              </a:r>
            </a:p>
          </p:txBody>
        </p:sp>
        <p:sp>
          <p:nvSpPr>
            <p:cNvPr id="55" name="Text Box 6"/>
            <p:cNvSpPr txBox="1">
              <a:spLocks noChangeArrowheads="1"/>
            </p:cNvSpPr>
            <p:nvPr/>
          </p:nvSpPr>
          <p:spPr bwMode="auto">
            <a:xfrm>
              <a:off x="3706814" y="2420939"/>
              <a:ext cx="1009650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dirty="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New Position</a:t>
              </a:r>
            </a:p>
          </p:txBody>
        </p:sp>
        <p:sp>
          <p:nvSpPr>
            <p:cNvPr id="56" name="Text Box 7"/>
            <p:cNvSpPr txBox="1">
              <a:spLocks noChangeArrowheads="1"/>
            </p:cNvSpPr>
            <p:nvPr/>
          </p:nvSpPr>
          <p:spPr bwMode="auto">
            <a:xfrm>
              <a:off x="4930776" y="2420939"/>
              <a:ext cx="1116013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Old Position</a:t>
              </a:r>
            </a:p>
          </p:txBody>
        </p:sp>
        <p:sp>
          <p:nvSpPr>
            <p:cNvPr id="57" name="Text Box 8"/>
            <p:cNvSpPr txBox="1">
              <a:spLocks noChangeArrowheads="1"/>
            </p:cNvSpPr>
            <p:nvPr/>
          </p:nvSpPr>
          <p:spPr bwMode="auto">
            <a:xfrm>
              <a:off x="6732588" y="2420939"/>
              <a:ext cx="1655762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Principal Eigenvector</a:t>
              </a:r>
            </a:p>
          </p:txBody>
        </p:sp>
        <p:sp>
          <p:nvSpPr>
            <p:cNvPr id="58" name="Text Box 11"/>
            <p:cNvSpPr txBox="1">
              <a:spLocks noChangeArrowheads="1"/>
            </p:cNvSpPr>
            <p:nvPr/>
          </p:nvSpPr>
          <p:spPr bwMode="auto">
            <a:xfrm>
              <a:off x="4643439" y="2492375"/>
              <a:ext cx="4033837" cy="3087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dirty="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=                       +               x                      </a:t>
              </a:r>
            </a:p>
          </p:txBody>
        </p:sp>
      </p:grpSp>
      <p:sp>
        <p:nvSpPr>
          <p:cNvPr id="59" name="Rectangle 58"/>
          <p:cNvSpPr/>
          <p:nvPr/>
        </p:nvSpPr>
        <p:spPr>
          <a:xfrm>
            <a:off x="1549401" y="1295400"/>
            <a:ext cx="10206051" cy="625812"/>
          </a:xfrm>
          <a:prstGeom prst="rect">
            <a:avLst/>
          </a:prstGeom>
          <a:blipFill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rPr>
              <a:t>     FACT                                Interpolated</a:t>
            </a:r>
            <a:endParaRPr kumimoji="0" lang="en-US" sz="3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354968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Euler Delta Crossings (</a:t>
            </a:r>
            <a:r>
              <a:rPr lang="en-US" sz="54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EuDX</a:t>
            </a: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)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204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Euler Delta Crossings (</a:t>
            </a:r>
            <a:r>
              <a:rPr lang="en-US" sz="54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EuDX</a:t>
            </a: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)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55405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921000" y="2133600"/>
            <a:ext cx="7239000" cy="5867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Euler Delta Crossings (</a:t>
            </a:r>
            <a:r>
              <a:rPr lang="en-US" sz="54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EuDX</a:t>
            </a: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)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939" y="2595864"/>
            <a:ext cx="4642921" cy="456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5479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64529" dir="2700000" rotWithShape="0">
                <a:srgbClr val="000000">
                  <a:alpha val="48275"/>
                </a:srgbClr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64529" dir="2700000" rotWithShape="0">
                <a:srgbClr val="000000">
                  <a:alpha val="48275"/>
                </a:srgbClr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1016</Words>
  <Application>Microsoft Office PowerPoint</Application>
  <PresentationFormat>Custom</PresentationFormat>
  <Paragraphs>249</Paragraphs>
  <Slides>43</Slides>
  <Notes>1</Notes>
  <HiddenSlides>0</HiddenSlides>
  <MMClips>2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46" baseType="lpstr">
      <vt:lpstr>Industrial</vt:lpstr>
      <vt:lpstr>Photo Editor Photo</vt:lpstr>
      <vt:lpstr>Equation</vt:lpstr>
      <vt:lpstr>Diffusion   Tractography</vt:lpstr>
      <vt:lpstr>Basic principles</vt:lpstr>
      <vt:lpstr>Main idea: Tensor-based tracking</vt:lpstr>
      <vt:lpstr> Connect the main directions voxel to voxel</vt:lpstr>
      <vt:lpstr>                    Deterministic tracking</vt:lpstr>
      <vt:lpstr>                    Deterministic tracking</vt:lpstr>
      <vt:lpstr>           Euler Delta Crossings (EuDX)</vt:lpstr>
      <vt:lpstr>           Euler Delta Crossings (EuDX)</vt:lpstr>
      <vt:lpstr>           Euler Delta Crossings (EuDX)</vt:lpstr>
      <vt:lpstr>           Euler Delta Crossings (EuDX)</vt:lpstr>
      <vt:lpstr>           Euler Delta Crossings (EuDX)</vt:lpstr>
      <vt:lpstr>           Euler Delta Crossings (EuDX)</vt:lpstr>
      <vt:lpstr>           Euler Delta Crossings (EuDX)</vt:lpstr>
      <vt:lpstr>                               Stopping rules</vt:lpstr>
      <vt:lpstr>                               Stopping rules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`</vt:lpstr>
      <vt:lpstr>Automatic tract dissection</vt:lpstr>
      <vt:lpstr>Automatic tract dissection</vt:lpstr>
      <vt:lpstr>Tractometry - group studies</vt:lpstr>
      <vt:lpstr>      Along length statistics</vt:lpstr>
      <vt:lpstr>Connectomics</vt:lpstr>
      <vt:lpstr>                 Rely on counting?</vt:lpstr>
      <vt:lpstr>Validation</vt:lpstr>
      <vt:lpstr>PowerPoint Presentation</vt:lpstr>
      <vt:lpstr>Reducing tractography biases</vt:lpstr>
      <vt:lpstr>White matter, gray matter, CSF priors for tracking</vt:lpstr>
      <vt:lpstr>Some results</vt:lpstr>
      <vt:lpstr>Some results</vt:lpstr>
      <vt:lpstr>Reducing tractography biases</vt:lpstr>
      <vt:lpstr>                          What next?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Diffusion   Tractography</dc:title>
  <dc:creator>Eleftherios</dc:creator>
  <cp:lastModifiedBy>Eleftherios</cp:lastModifiedBy>
  <cp:revision>105</cp:revision>
  <dcterms:modified xsi:type="dcterms:W3CDTF">2014-06-07T12:10:42Z</dcterms:modified>
</cp:coreProperties>
</file>